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58" r:id="rId4"/>
    <p:sldId id="277" r:id="rId5"/>
    <p:sldId id="273" r:id="rId6"/>
    <p:sldId id="274" r:id="rId7"/>
    <p:sldId id="275" r:id="rId8"/>
    <p:sldId id="272" r:id="rId9"/>
    <p:sldId id="270" r:id="rId10"/>
    <p:sldId id="259" r:id="rId11"/>
    <p:sldId id="260" r:id="rId12"/>
    <p:sldId id="271" r:id="rId13"/>
    <p:sldId id="269" r:id="rId14"/>
    <p:sldId id="261" r:id="rId15"/>
    <p:sldId id="262" r:id="rId16"/>
    <p:sldId id="263" r:id="rId17"/>
    <p:sldId id="264" r:id="rId18"/>
    <p:sldId id="265" r:id="rId19"/>
    <p:sldId id="266" r:id="rId20"/>
    <p:sldId id="267" r:id="rId21"/>
    <p:sldId id="268" r:id="rId22"/>
    <p:sldId id="278" r:id="rId23"/>
    <p:sldId id="280" r:id="rId24"/>
    <p:sldId id="281" r:id="rId25"/>
    <p:sldId id="279"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5905" autoAdjust="0"/>
  </p:normalViewPr>
  <p:slideViewPr>
    <p:cSldViewPr snapToGrid="0">
      <p:cViewPr varScale="1">
        <p:scale>
          <a:sx n="94" d="100"/>
          <a:sy n="94" d="100"/>
        </p:scale>
        <p:origin x="96"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382882-5449-4250-9728-77DFBD9E2FAC}" type="datetimeFigureOut">
              <a:rPr lang="en-IN" smtClean="0"/>
              <a:t>08-03-2025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AFAC7-8442-4AE4-AC6F-6A6C327AC2FE}" type="slidenum">
              <a:rPr lang="en-IN" smtClean="0"/>
              <a:t>‹#›</a:t>
            </a:fld>
            <a:endParaRPr lang="en-IN"/>
          </a:p>
        </p:txBody>
      </p:sp>
    </p:spTree>
    <p:extLst>
      <p:ext uri="{BB962C8B-B14F-4D97-AF65-F5344CB8AC3E}">
        <p14:creationId xmlns:p14="http://schemas.microsoft.com/office/powerpoint/2010/main" val="174206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EAFAC7-8442-4AE4-AC6F-6A6C327AC2FE}" type="slidenum">
              <a:rPr lang="en-IN" smtClean="0"/>
              <a:t>14</a:t>
            </a:fld>
            <a:endParaRPr lang="en-IN"/>
          </a:p>
        </p:txBody>
      </p:sp>
    </p:spTree>
    <p:extLst>
      <p:ext uri="{BB962C8B-B14F-4D97-AF65-F5344CB8AC3E}">
        <p14:creationId xmlns:p14="http://schemas.microsoft.com/office/powerpoint/2010/main" val="192812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3/8/2025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3/8/2025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3/8/2025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3/8/2025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3/8/2025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web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web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web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web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web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web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web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web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web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web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web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webp"/><Relationship Id="rId2" Type="http://schemas.openxmlformats.org/officeDocument/2006/relationships/image" Target="../media/image24.web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6.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2244A-485F-3ADB-4748-D308D695E858}"/>
              </a:ext>
            </a:extLst>
          </p:cNvPr>
          <p:cNvSpPr>
            <a:spLocks noGrp="1"/>
          </p:cNvSpPr>
          <p:nvPr>
            <p:ph type="ctrTitle"/>
          </p:nvPr>
        </p:nvSpPr>
        <p:spPr/>
        <p:txBody>
          <a:bodyPr/>
          <a:lstStyle/>
          <a:p>
            <a:r>
              <a:rPr lang="en-IN" sz="15000" dirty="0">
                <a:latin typeface="Goudy Old Style" panose="02020502050305020303" pitchFamily="18" charset="0"/>
              </a:rPr>
              <a:t>PEAKY</a:t>
            </a:r>
          </a:p>
        </p:txBody>
      </p:sp>
      <p:sp>
        <p:nvSpPr>
          <p:cNvPr id="3" name="Subtitle 2">
            <a:extLst>
              <a:ext uri="{FF2B5EF4-FFF2-40B4-BE49-F238E27FC236}">
                <a16:creationId xmlns:a16="http://schemas.microsoft.com/office/drawing/2014/main" id="{18A52106-23F4-3303-79C3-C2053BA4A9E2}"/>
              </a:ext>
            </a:extLst>
          </p:cNvPr>
          <p:cNvSpPr>
            <a:spLocks noGrp="1"/>
          </p:cNvSpPr>
          <p:nvPr>
            <p:ph type="subTitle" idx="1"/>
          </p:nvPr>
        </p:nvSpPr>
        <p:spPr/>
        <p:txBody>
          <a:bodyPr/>
          <a:lstStyle/>
          <a:p>
            <a:r>
              <a:rPr lang="en-IN" dirty="0">
                <a:latin typeface="Algerian" panose="04020705040A02060702" pitchFamily="82" charset="0"/>
              </a:rPr>
              <a:t>WRITTEN </a:t>
            </a:r>
            <a:r>
              <a:rPr lang="en-IN" dirty="0">
                <a:latin typeface="Arial Black" panose="020B0A04020102020204" pitchFamily="34" charset="0"/>
              </a:rPr>
              <a:t>&amp;</a:t>
            </a:r>
            <a:r>
              <a:rPr lang="en-IN" dirty="0">
                <a:latin typeface="Algerian" panose="04020705040A02060702" pitchFamily="82" charset="0"/>
              </a:rPr>
              <a:t> DIRECTED BY </a:t>
            </a:r>
          </a:p>
          <a:p>
            <a:r>
              <a:rPr lang="en-IN" dirty="0">
                <a:latin typeface="Algerian" panose="04020705040A02060702" pitchFamily="82" charset="0"/>
              </a:rPr>
              <a:t>LOKESH DHRUVA</a:t>
            </a:r>
          </a:p>
        </p:txBody>
      </p:sp>
    </p:spTree>
    <p:extLst>
      <p:ext uri="{BB962C8B-B14F-4D97-AF65-F5344CB8AC3E}">
        <p14:creationId xmlns:p14="http://schemas.microsoft.com/office/powerpoint/2010/main" val="32795915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A group of four stylish, well-dressed men in tailored suits running in exaggerated panic through a rural village marketplace, being aggressively chased by a swarm of angry hens. Their faces show extreme fear and shock, with wild expressions and frantic action poses. In the background, villagers are laughing hysterically, pointing at the chaos. Additionally, an egg cart has crashed, spilling eggs all over the dirt road, adding to the comedic disaster. The village setting includes rustic houses, trees, and traditional shops, enhancing the authenticity of the scene. The lighting is natural and warm, capturing the humorous yet cinematic action moment.">
            <a:extLst>
              <a:ext uri="{FF2B5EF4-FFF2-40B4-BE49-F238E27FC236}">
                <a16:creationId xmlns:a16="http://schemas.microsoft.com/office/drawing/2014/main" id="{5B3121EB-F595-DF8D-08B1-38D3056520AC}"/>
              </a:ext>
            </a:extLst>
          </p:cNvPr>
          <p:cNvSpPr>
            <a:spLocks noChangeAspect="1" noChangeArrowheads="1"/>
          </p:cNvSpPr>
          <p:nvPr/>
        </p:nvSpPr>
        <p:spPr bwMode="auto">
          <a:xfrm>
            <a:off x="2579076" y="990600"/>
            <a:ext cx="3909646" cy="39096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2" descr="A group of seven young Indian men in stylish suits standing in a rural village setting, mediating a conflict between two young boys who are standing with arms crossed, facing each other. One additional child is standing nearby, watching the situation unfold. The background is filled with curious villagers, including women in traditional attire, some sitting on the ground and others observing from rooftops. There are a few motorcycles parked nearby, and a large tree provides shade, adding to the village atmosphere. The scene is set in a dusty village road with a hazy sky, creating a dramatic effect.">
            <a:extLst>
              <a:ext uri="{FF2B5EF4-FFF2-40B4-BE49-F238E27FC236}">
                <a16:creationId xmlns:a16="http://schemas.microsoft.com/office/drawing/2014/main" id="{9E271FAE-BD84-9726-5C2A-9BE10AF347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4353B1C6-AE6C-D9B1-1217-D377B2C14BEC}"/>
              </a:ext>
            </a:extLst>
          </p:cNvPr>
          <p:cNvPicPr>
            <a:picLocks noChangeAspect="1"/>
          </p:cNvPicPr>
          <p:nvPr/>
        </p:nvPicPr>
        <p:blipFill>
          <a:blip r:embed="rId2"/>
          <a:stretch>
            <a:fillRect/>
          </a:stretch>
        </p:blipFill>
        <p:spPr>
          <a:xfrm>
            <a:off x="2579076" y="0"/>
            <a:ext cx="7893657" cy="5178845"/>
          </a:xfrm>
          <a:prstGeom prst="rect">
            <a:avLst/>
          </a:prstGeom>
          <a:effectLst>
            <a:softEdge rad="241300"/>
          </a:effectLst>
        </p:spPr>
      </p:pic>
      <p:sp>
        <p:nvSpPr>
          <p:cNvPr id="16" name="TextBox 15">
            <a:extLst>
              <a:ext uri="{FF2B5EF4-FFF2-40B4-BE49-F238E27FC236}">
                <a16:creationId xmlns:a16="http://schemas.microsoft.com/office/drawing/2014/main" id="{EF306E2C-29B6-98FA-2DB9-8F4B7C5939E4}"/>
              </a:ext>
            </a:extLst>
          </p:cNvPr>
          <p:cNvSpPr txBox="1"/>
          <p:nvPr/>
        </p:nvSpPr>
        <p:spPr>
          <a:xfrm>
            <a:off x="1770380" y="5718805"/>
            <a:ext cx="9974580"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Dealing the gold ring case, </a:t>
            </a:r>
            <a:r>
              <a:rPr lang="en-US" altLang="en-US" sz="2800" dirty="0">
                <a:latin typeface="Arial" panose="020B0604020202020204" pitchFamily="34" charset="0"/>
              </a:rPr>
              <a:t>Funnily i</a:t>
            </a:r>
            <a:r>
              <a:rPr kumimoji="0" lang="en-US" altLang="en-US" sz="2800" b="0" i="0" u="none" strike="noStrike" cap="none" normalizeH="0" baseline="0" dirty="0">
                <a:ln>
                  <a:noFill/>
                </a:ln>
                <a:solidFill>
                  <a:schemeClr val="tx1"/>
                </a:solidFill>
                <a:effectLst/>
                <a:latin typeface="Arial" panose="020B0604020202020204" pitchFamily="34" charset="0"/>
              </a:rPr>
              <a:t>nterrogating the children about the go</a:t>
            </a:r>
            <a:r>
              <a:rPr lang="en-US" altLang="en-US" sz="2800" dirty="0">
                <a:latin typeface="Arial" panose="020B0604020202020204" pitchFamily="34" charset="0"/>
              </a:rPr>
              <a:t>ld ring</a:t>
            </a:r>
            <a:r>
              <a:rPr kumimoji="0" lang="en-US" altLang="en-US" sz="2800" b="0" i="0" u="none" strike="noStrike" cap="none" normalizeH="0" baseline="0" dirty="0">
                <a:ln>
                  <a:noFill/>
                </a:ln>
                <a:solidFill>
                  <a:schemeClr val="tx1"/>
                </a:solidFill>
                <a:effectLst/>
                <a:latin typeface="Arial" panose="020B0604020202020204" pitchFamily="34" charset="0"/>
              </a:rPr>
              <a:t>  </a:t>
            </a:r>
          </a:p>
        </p:txBody>
      </p:sp>
      <p:sp>
        <p:nvSpPr>
          <p:cNvPr id="18" name="TextBox 17">
            <a:extLst>
              <a:ext uri="{FF2B5EF4-FFF2-40B4-BE49-F238E27FC236}">
                <a16:creationId xmlns:a16="http://schemas.microsoft.com/office/drawing/2014/main" id="{97AE044C-693B-A406-FF48-CC640754B8CA}"/>
              </a:ext>
            </a:extLst>
          </p:cNvPr>
          <p:cNvSpPr txBox="1"/>
          <p:nvPr/>
        </p:nvSpPr>
        <p:spPr>
          <a:xfrm>
            <a:off x="1770380" y="5134030"/>
            <a:ext cx="9974580" cy="584775"/>
          </a:xfrm>
          <a:prstGeom prst="rect">
            <a:avLst/>
          </a:prstGeom>
          <a:noFill/>
        </p:spPr>
        <p:txBody>
          <a:bodyPr wrap="square">
            <a:spAutoFit/>
          </a:bodyPr>
          <a:lstStyle/>
          <a:p>
            <a:r>
              <a:rPr lang="en-IN" sz="3200" b="1" dirty="0">
                <a:latin typeface="Perpetua Titling MT" panose="02020502060505020804" pitchFamily="18" charset="0"/>
              </a:rPr>
              <a:t>Firstly Dealing funny &amp; petty cases</a:t>
            </a:r>
            <a:endParaRPr lang="en-IN" sz="3200" dirty="0"/>
          </a:p>
        </p:txBody>
      </p:sp>
    </p:spTree>
    <p:extLst>
      <p:ext uri="{BB962C8B-B14F-4D97-AF65-F5344CB8AC3E}">
        <p14:creationId xmlns:p14="http://schemas.microsoft.com/office/powerpoint/2010/main" val="34544440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B52DA-BF1C-AB25-E5FB-1D319DAE063F}"/>
              </a:ext>
            </a:extLst>
          </p:cNvPr>
          <p:cNvSpPr>
            <a:spLocks noGrp="1"/>
          </p:cNvSpPr>
          <p:nvPr>
            <p:ph type="title"/>
          </p:nvPr>
        </p:nvSpPr>
        <p:spPr>
          <a:xfrm>
            <a:off x="1930400" y="5674935"/>
            <a:ext cx="9738367" cy="695960"/>
          </a:xfrm>
        </p:spPr>
        <p:txBody>
          <a:bodyPr>
            <a:noAutofit/>
          </a:bodyPr>
          <a:lstStyle/>
          <a:p>
            <a:r>
              <a:rPr lang="en-US" sz="2400" dirty="0"/>
              <a:t>In the process of dealing the egg case they disturb the whole hens and, escape without showing their faces to the owner, to maintain their fame </a:t>
            </a:r>
            <a:endParaRPr lang="en-IN" sz="2400" dirty="0"/>
          </a:p>
        </p:txBody>
      </p:sp>
      <p:pic>
        <p:nvPicPr>
          <p:cNvPr id="10" name="Picture 9">
            <a:extLst>
              <a:ext uri="{FF2B5EF4-FFF2-40B4-BE49-F238E27FC236}">
                <a16:creationId xmlns:a16="http://schemas.microsoft.com/office/drawing/2014/main" id="{E030CCE9-A489-CBF6-9A4F-2E278F6F6994}"/>
              </a:ext>
            </a:extLst>
          </p:cNvPr>
          <p:cNvPicPr>
            <a:picLocks noChangeAspect="1"/>
          </p:cNvPicPr>
          <p:nvPr/>
        </p:nvPicPr>
        <p:blipFill>
          <a:blip r:embed="rId2"/>
          <a:stretch>
            <a:fillRect/>
          </a:stretch>
        </p:blipFill>
        <p:spPr>
          <a:xfrm>
            <a:off x="1722118" y="40640"/>
            <a:ext cx="9270989" cy="5090160"/>
          </a:xfrm>
          <a:prstGeom prst="rect">
            <a:avLst/>
          </a:prstGeom>
          <a:effectLst>
            <a:softEdge rad="215900"/>
          </a:effectLst>
        </p:spPr>
      </p:pic>
      <p:sp>
        <p:nvSpPr>
          <p:cNvPr id="12" name="TextBox 11">
            <a:extLst>
              <a:ext uri="{FF2B5EF4-FFF2-40B4-BE49-F238E27FC236}">
                <a16:creationId xmlns:a16="http://schemas.microsoft.com/office/drawing/2014/main" id="{7AF8CB33-A441-5900-8120-8761D88E38BE}"/>
              </a:ext>
            </a:extLst>
          </p:cNvPr>
          <p:cNvSpPr txBox="1"/>
          <p:nvPr/>
        </p:nvSpPr>
        <p:spPr>
          <a:xfrm>
            <a:off x="1930400" y="5090160"/>
            <a:ext cx="6096000" cy="584775"/>
          </a:xfrm>
          <a:prstGeom prst="rect">
            <a:avLst/>
          </a:prstGeom>
          <a:noFill/>
        </p:spPr>
        <p:txBody>
          <a:bodyPr wrap="square">
            <a:spAutoFit/>
          </a:bodyPr>
          <a:lstStyle/>
          <a:p>
            <a:r>
              <a:rPr lang="en-IN" sz="3200" b="1" dirty="0">
                <a:latin typeface="Perpetua Titling MT" panose="02020502060505020804" pitchFamily="18" charset="0"/>
              </a:rPr>
              <a:t>FAILED EGG CASE: </a:t>
            </a:r>
            <a:endParaRPr lang="en-IN" sz="3200" dirty="0"/>
          </a:p>
        </p:txBody>
      </p:sp>
    </p:spTree>
    <p:extLst>
      <p:ext uri="{BB962C8B-B14F-4D97-AF65-F5344CB8AC3E}">
        <p14:creationId xmlns:p14="http://schemas.microsoft.com/office/powerpoint/2010/main" val="33003736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7873-A661-A60B-FDD3-84BB02225057}"/>
              </a:ext>
            </a:extLst>
          </p:cNvPr>
          <p:cNvSpPr>
            <a:spLocks noGrp="1"/>
          </p:cNvSpPr>
          <p:nvPr>
            <p:ph type="title"/>
          </p:nvPr>
        </p:nvSpPr>
        <p:spPr>
          <a:xfrm>
            <a:off x="1481664" y="4560570"/>
            <a:ext cx="9470817" cy="610870"/>
          </a:xfrm>
        </p:spPr>
        <p:txBody>
          <a:bodyPr>
            <a:normAutofit fontScale="90000"/>
          </a:bodyPr>
          <a:lstStyle/>
          <a:p>
            <a:r>
              <a:rPr lang="en-IN" dirty="0"/>
              <a:t>THE RULE: LEMUR JUMP</a:t>
            </a:r>
          </a:p>
        </p:txBody>
      </p:sp>
      <p:pic>
        <p:nvPicPr>
          <p:cNvPr id="7" name="Picture 6">
            <a:extLst>
              <a:ext uri="{FF2B5EF4-FFF2-40B4-BE49-F238E27FC236}">
                <a16:creationId xmlns:a16="http://schemas.microsoft.com/office/drawing/2014/main" id="{6FD258FD-82C4-53BE-C475-73C7AC6E6519}"/>
              </a:ext>
            </a:extLst>
          </p:cNvPr>
          <p:cNvPicPr>
            <a:picLocks noChangeAspect="1"/>
          </p:cNvPicPr>
          <p:nvPr/>
        </p:nvPicPr>
        <p:blipFill>
          <a:blip r:embed="rId2"/>
          <a:stretch>
            <a:fillRect/>
          </a:stretch>
        </p:blipFill>
        <p:spPr>
          <a:xfrm>
            <a:off x="1635759" y="243644"/>
            <a:ext cx="9470817" cy="4450469"/>
          </a:xfrm>
          <a:prstGeom prst="rect">
            <a:avLst/>
          </a:prstGeom>
          <a:effectLst>
            <a:softEdge rad="241300"/>
          </a:effectLst>
        </p:spPr>
      </p:pic>
      <p:sp>
        <p:nvSpPr>
          <p:cNvPr id="8" name="Title 1">
            <a:extLst>
              <a:ext uri="{FF2B5EF4-FFF2-40B4-BE49-F238E27FC236}">
                <a16:creationId xmlns:a16="http://schemas.microsoft.com/office/drawing/2014/main" id="{942611AE-819E-92FF-71E8-F08B359A1B83}"/>
              </a:ext>
            </a:extLst>
          </p:cNvPr>
          <p:cNvSpPr txBox="1">
            <a:spLocks/>
          </p:cNvSpPr>
          <p:nvPr/>
        </p:nvSpPr>
        <p:spPr>
          <a:xfrm>
            <a:off x="1481664" y="5303521"/>
            <a:ext cx="10375056" cy="1310836"/>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sz="3200" dirty="0"/>
              <a:t>The rule is whenever somebody in the gang gets angry they jump like lemurs</a:t>
            </a:r>
          </a:p>
        </p:txBody>
      </p:sp>
    </p:spTree>
    <p:extLst>
      <p:ext uri="{BB962C8B-B14F-4D97-AF65-F5344CB8AC3E}">
        <p14:creationId xmlns:p14="http://schemas.microsoft.com/office/powerpoint/2010/main" val="9668700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8570-984E-1560-4DA7-C9D6E4FFB77A}"/>
              </a:ext>
            </a:extLst>
          </p:cNvPr>
          <p:cNvSpPr>
            <a:spLocks noGrp="1"/>
          </p:cNvSpPr>
          <p:nvPr>
            <p:ph type="title"/>
          </p:nvPr>
        </p:nvSpPr>
        <p:spPr>
          <a:xfrm>
            <a:off x="2926080" y="3055621"/>
            <a:ext cx="7823200" cy="706120"/>
          </a:xfrm>
        </p:spPr>
        <p:txBody>
          <a:bodyPr>
            <a:normAutofit/>
          </a:bodyPr>
          <a:lstStyle/>
          <a:p>
            <a:r>
              <a:rPr lang="en-US" b="1" dirty="0"/>
              <a:t>Tackling the DRUG racket</a:t>
            </a:r>
            <a:endParaRPr lang="en-IN" b="1" dirty="0"/>
          </a:p>
        </p:txBody>
      </p:sp>
      <p:sp>
        <p:nvSpPr>
          <p:cNvPr id="5" name="TextBox 4">
            <a:extLst>
              <a:ext uri="{FF2B5EF4-FFF2-40B4-BE49-F238E27FC236}">
                <a16:creationId xmlns:a16="http://schemas.microsoft.com/office/drawing/2014/main" id="{E50D2318-1CE1-E8B8-8A61-617083F6CEA9}"/>
              </a:ext>
            </a:extLst>
          </p:cNvPr>
          <p:cNvSpPr txBox="1"/>
          <p:nvPr/>
        </p:nvSpPr>
        <p:spPr>
          <a:xfrm>
            <a:off x="5019040" y="2060277"/>
            <a:ext cx="2529840" cy="1015663"/>
          </a:xfrm>
          <a:prstGeom prst="rect">
            <a:avLst/>
          </a:prstGeom>
          <a:noFill/>
        </p:spPr>
        <p:txBody>
          <a:bodyPr wrap="square">
            <a:spAutoFit/>
          </a:bodyPr>
          <a:lstStyle/>
          <a:p>
            <a:r>
              <a:rPr lang="en-US" sz="6000" b="1" dirty="0">
                <a:latin typeface="Perpetua Titling MT" panose="02020502060505020804" pitchFamily="18" charset="0"/>
              </a:rPr>
              <a:t>ACT</a:t>
            </a:r>
            <a:r>
              <a:rPr lang="en-US" sz="6000" b="1" dirty="0"/>
              <a:t> 2 </a:t>
            </a:r>
            <a:endParaRPr lang="en-IN" sz="6000" b="1" dirty="0"/>
          </a:p>
        </p:txBody>
      </p:sp>
    </p:spTree>
    <p:extLst>
      <p:ext uri="{BB962C8B-B14F-4D97-AF65-F5344CB8AC3E}">
        <p14:creationId xmlns:p14="http://schemas.microsoft.com/office/powerpoint/2010/main" val="26625062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5784-098B-6D0E-359F-D3F468365218}"/>
              </a:ext>
            </a:extLst>
          </p:cNvPr>
          <p:cNvSpPr>
            <a:spLocks noGrp="1"/>
          </p:cNvSpPr>
          <p:nvPr>
            <p:ph type="title"/>
          </p:nvPr>
        </p:nvSpPr>
        <p:spPr>
          <a:xfrm>
            <a:off x="1737746" y="5425661"/>
            <a:ext cx="9638196" cy="416339"/>
          </a:xfrm>
        </p:spPr>
        <p:txBody>
          <a:bodyPr>
            <a:normAutofit fontScale="90000"/>
          </a:bodyPr>
          <a:lstStyle/>
          <a:p>
            <a:pPr algn="ctr"/>
            <a:r>
              <a:rPr lang="en-IN" sz="2400" b="1" dirty="0">
                <a:latin typeface="Perpetua Titling MT" panose="02020502060505020804" pitchFamily="18" charset="0"/>
              </a:rPr>
              <a:t>THE INFLUENCED AND POWERFUL DRUG DEALER FROM VIZAG</a:t>
            </a:r>
          </a:p>
        </p:txBody>
      </p:sp>
      <p:pic>
        <p:nvPicPr>
          <p:cNvPr id="4" name="Picture 3">
            <a:extLst>
              <a:ext uri="{FF2B5EF4-FFF2-40B4-BE49-F238E27FC236}">
                <a16:creationId xmlns:a16="http://schemas.microsoft.com/office/drawing/2014/main" id="{A478848D-1E76-DCFF-E491-90A336E60201}"/>
              </a:ext>
            </a:extLst>
          </p:cNvPr>
          <p:cNvPicPr>
            <a:picLocks noChangeAspect="1"/>
          </p:cNvPicPr>
          <p:nvPr/>
        </p:nvPicPr>
        <p:blipFill>
          <a:blip r:embed="rId3"/>
          <a:stretch>
            <a:fillRect/>
          </a:stretch>
        </p:blipFill>
        <p:spPr>
          <a:xfrm>
            <a:off x="3899894" y="0"/>
            <a:ext cx="5313901" cy="5313901"/>
          </a:xfrm>
          <a:prstGeom prst="rect">
            <a:avLst/>
          </a:prstGeom>
          <a:effectLst>
            <a:softEdge rad="279400"/>
          </a:effectLst>
        </p:spPr>
      </p:pic>
      <p:sp>
        <p:nvSpPr>
          <p:cNvPr id="5" name="TextBox 4">
            <a:extLst>
              <a:ext uri="{FF2B5EF4-FFF2-40B4-BE49-F238E27FC236}">
                <a16:creationId xmlns:a16="http://schemas.microsoft.com/office/drawing/2014/main" id="{93FB6AF7-A581-4843-BF08-6DDD14D7B05D}"/>
              </a:ext>
            </a:extLst>
          </p:cNvPr>
          <p:cNvSpPr txBox="1"/>
          <p:nvPr/>
        </p:nvSpPr>
        <p:spPr>
          <a:xfrm>
            <a:off x="2018582" y="5811520"/>
            <a:ext cx="9357360" cy="1015663"/>
          </a:xfrm>
          <a:prstGeom prst="rect">
            <a:avLst/>
          </a:prstGeom>
          <a:noFill/>
        </p:spPr>
        <p:txBody>
          <a:bodyPr wrap="square" rtlCol="0">
            <a:spAutoFit/>
          </a:bodyPr>
          <a:lstStyle/>
          <a:p>
            <a:r>
              <a:rPr lang="en-US" sz="2000" dirty="0"/>
              <a:t>Rashid, a ruthless enforcer and key player in the drug trade, operates from the shadows, using fear, violence, and deep underworld connections to keep the empire running smoothly.</a:t>
            </a:r>
            <a:endParaRPr lang="en-IN" sz="2000" dirty="0"/>
          </a:p>
        </p:txBody>
      </p:sp>
    </p:spTree>
    <p:extLst>
      <p:ext uri="{BB962C8B-B14F-4D97-AF65-F5344CB8AC3E}">
        <p14:creationId xmlns:p14="http://schemas.microsoft.com/office/powerpoint/2010/main" val="14776589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DB5A-35CF-69AF-1089-42F8C0C63658}"/>
              </a:ext>
            </a:extLst>
          </p:cNvPr>
          <p:cNvSpPr>
            <a:spLocks noGrp="1"/>
          </p:cNvSpPr>
          <p:nvPr>
            <p:ph type="title"/>
          </p:nvPr>
        </p:nvSpPr>
        <p:spPr>
          <a:xfrm>
            <a:off x="1446364" y="5618480"/>
            <a:ext cx="10220960" cy="1005840"/>
          </a:xfrm>
        </p:spPr>
        <p:txBody>
          <a:bodyPr>
            <a:noAutofit/>
          </a:bodyPr>
          <a:lstStyle/>
          <a:p>
            <a:pPr algn="just"/>
            <a:r>
              <a:rPr lang="en-US" sz="2400" dirty="0"/>
              <a:t>The bike serves as a crucial link in the drug trafficking network, secretly used to transport cocaine across locations, the mega bike which leads to downfall of the entire cocaine network across the country</a:t>
            </a:r>
            <a:endParaRPr lang="en-IN" sz="2400" b="1" u="sng" dirty="0">
              <a:latin typeface="Perpetua Titling MT" panose="02020502060505020804" pitchFamily="18" charset="0"/>
            </a:endParaRPr>
          </a:p>
        </p:txBody>
      </p:sp>
      <p:pic>
        <p:nvPicPr>
          <p:cNvPr id="4" name="Picture 3">
            <a:extLst>
              <a:ext uri="{FF2B5EF4-FFF2-40B4-BE49-F238E27FC236}">
                <a16:creationId xmlns:a16="http://schemas.microsoft.com/office/drawing/2014/main" id="{2E6E4FC4-F35D-EC69-3ACA-D840F9753D03}"/>
              </a:ext>
            </a:extLst>
          </p:cNvPr>
          <p:cNvPicPr>
            <a:picLocks noChangeAspect="1"/>
          </p:cNvPicPr>
          <p:nvPr/>
        </p:nvPicPr>
        <p:blipFill>
          <a:blip r:embed="rId2"/>
          <a:stretch>
            <a:fillRect/>
          </a:stretch>
        </p:blipFill>
        <p:spPr>
          <a:xfrm>
            <a:off x="3632200" y="-91440"/>
            <a:ext cx="5379720" cy="5379720"/>
          </a:xfrm>
          <a:prstGeom prst="rect">
            <a:avLst/>
          </a:prstGeom>
          <a:effectLst>
            <a:softEdge rad="203200"/>
          </a:effectLst>
        </p:spPr>
      </p:pic>
      <p:sp>
        <p:nvSpPr>
          <p:cNvPr id="6" name="Title 1">
            <a:extLst>
              <a:ext uri="{FF2B5EF4-FFF2-40B4-BE49-F238E27FC236}">
                <a16:creationId xmlns:a16="http://schemas.microsoft.com/office/drawing/2014/main" id="{9322D0E1-28F3-D26E-555B-90B6A74D7EA2}"/>
              </a:ext>
            </a:extLst>
          </p:cNvPr>
          <p:cNvSpPr txBox="1">
            <a:spLocks/>
          </p:cNvSpPr>
          <p:nvPr/>
        </p:nvSpPr>
        <p:spPr>
          <a:xfrm>
            <a:off x="1575186" y="5080110"/>
            <a:ext cx="9638196" cy="416339"/>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3200" b="1" dirty="0">
                <a:latin typeface="Perpetua Titling MT" panose="02020502060505020804" pitchFamily="18" charset="0"/>
              </a:rPr>
              <a:t>THE MEGA BIKE </a:t>
            </a:r>
          </a:p>
        </p:txBody>
      </p:sp>
    </p:spTree>
    <p:extLst>
      <p:ext uri="{BB962C8B-B14F-4D97-AF65-F5344CB8AC3E}">
        <p14:creationId xmlns:p14="http://schemas.microsoft.com/office/powerpoint/2010/main" val="11343249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DBC9DAB-5EB6-AD1E-38D9-4E35ACA4B272}"/>
              </a:ext>
            </a:extLst>
          </p:cNvPr>
          <p:cNvPicPr>
            <a:picLocks noChangeAspect="1"/>
          </p:cNvPicPr>
          <p:nvPr/>
        </p:nvPicPr>
        <p:blipFill>
          <a:blip r:embed="rId2"/>
          <a:stretch>
            <a:fillRect/>
          </a:stretch>
        </p:blipFill>
        <p:spPr>
          <a:xfrm>
            <a:off x="3599180" y="0"/>
            <a:ext cx="4993640" cy="4993640"/>
          </a:xfrm>
          <a:prstGeom prst="rect">
            <a:avLst/>
          </a:prstGeom>
          <a:effectLst>
            <a:softEdge rad="139700"/>
          </a:effectLst>
        </p:spPr>
      </p:pic>
      <p:sp>
        <p:nvSpPr>
          <p:cNvPr id="12" name="Title 1">
            <a:extLst>
              <a:ext uri="{FF2B5EF4-FFF2-40B4-BE49-F238E27FC236}">
                <a16:creationId xmlns:a16="http://schemas.microsoft.com/office/drawing/2014/main" id="{646256F2-5880-DF41-D34E-63EFDA4D101A}"/>
              </a:ext>
            </a:extLst>
          </p:cNvPr>
          <p:cNvSpPr>
            <a:spLocks noGrp="1"/>
          </p:cNvSpPr>
          <p:nvPr>
            <p:ph type="title"/>
          </p:nvPr>
        </p:nvSpPr>
        <p:spPr>
          <a:xfrm>
            <a:off x="1697106" y="4993640"/>
            <a:ext cx="9638196" cy="416339"/>
          </a:xfrm>
        </p:spPr>
        <p:txBody>
          <a:bodyPr>
            <a:normAutofit fontScale="90000"/>
          </a:bodyPr>
          <a:lstStyle/>
          <a:p>
            <a:pPr algn="ctr"/>
            <a:r>
              <a:rPr lang="en-IN" sz="2400" b="1" dirty="0">
                <a:latin typeface="Perpetua Titling MT" panose="02020502060505020804" pitchFamily="18" charset="0"/>
              </a:rPr>
              <a:t>MEGA BIKE CAPTURED BY PEAKY GANG </a:t>
            </a:r>
          </a:p>
        </p:txBody>
      </p:sp>
      <p:sp>
        <p:nvSpPr>
          <p:cNvPr id="13" name="Rectangle 1">
            <a:extLst>
              <a:ext uri="{FF2B5EF4-FFF2-40B4-BE49-F238E27FC236}">
                <a16:creationId xmlns:a16="http://schemas.microsoft.com/office/drawing/2014/main" id="{F3F87BEC-AA38-D30F-0E49-E13CCB79F45D}"/>
              </a:ext>
            </a:extLst>
          </p:cNvPr>
          <p:cNvSpPr>
            <a:spLocks noChangeArrowheads="1"/>
          </p:cNvSpPr>
          <p:nvPr/>
        </p:nvSpPr>
        <p:spPr bwMode="auto">
          <a:xfrm>
            <a:off x="1452881" y="5409979"/>
            <a:ext cx="1052575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0" i="0" u="none" strike="noStrike" cap="none" normalizeH="0" baseline="0" dirty="0" err="1">
                <a:ln>
                  <a:noFill/>
                </a:ln>
                <a:solidFill>
                  <a:schemeClr val="tx1"/>
                </a:solidFill>
                <a:effectLst/>
                <a:latin typeface="Arial" panose="020B0604020202020204" pitchFamily="34" charset="0"/>
              </a:rPr>
              <a:t>Peaky’s</a:t>
            </a:r>
            <a:r>
              <a:rPr kumimoji="0" lang="en-US" altLang="en-US" sz="1800" b="0" i="0" u="none" strike="noStrike" cap="none" normalizeH="0" baseline="0" dirty="0">
                <a:ln>
                  <a:noFill/>
                </a:ln>
                <a:solidFill>
                  <a:schemeClr val="tx1"/>
                </a:solidFill>
                <a:effectLst/>
                <a:latin typeface="Arial" panose="020B0604020202020204" pitchFamily="34" charset="0"/>
              </a:rPr>
              <a:t> gang acquires the bike when the police impound it during a routine checkpoint, unaware it contains hidden cocaine. Attempting to retrieve it for quick cash, they outsmart a rival gang, unknowingly stepping into a dangerous drug conspiracy.</a:t>
            </a:r>
          </a:p>
        </p:txBody>
      </p:sp>
    </p:spTree>
    <p:extLst>
      <p:ext uri="{BB962C8B-B14F-4D97-AF65-F5344CB8AC3E}">
        <p14:creationId xmlns:p14="http://schemas.microsoft.com/office/powerpoint/2010/main" val="34801462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0E3894-9B2E-3EB9-F6AE-4250904D43C9}"/>
              </a:ext>
            </a:extLst>
          </p:cNvPr>
          <p:cNvPicPr>
            <a:picLocks noChangeAspect="1"/>
          </p:cNvPicPr>
          <p:nvPr/>
        </p:nvPicPr>
        <p:blipFill>
          <a:blip r:embed="rId2"/>
          <a:stretch>
            <a:fillRect/>
          </a:stretch>
        </p:blipFill>
        <p:spPr>
          <a:xfrm>
            <a:off x="3614420" y="-101600"/>
            <a:ext cx="5186680" cy="5186680"/>
          </a:xfrm>
          <a:prstGeom prst="rect">
            <a:avLst/>
          </a:prstGeom>
          <a:effectLst>
            <a:softEdge rad="228600"/>
          </a:effectLst>
        </p:spPr>
      </p:pic>
      <p:sp>
        <p:nvSpPr>
          <p:cNvPr id="6" name="Title 1">
            <a:extLst>
              <a:ext uri="{FF2B5EF4-FFF2-40B4-BE49-F238E27FC236}">
                <a16:creationId xmlns:a16="http://schemas.microsoft.com/office/drawing/2014/main" id="{92228708-9955-8A5B-20DA-013B75046496}"/>
              </a:ext>
            </a:extLst>
          </p:cNvPr>
          <p:cNvSpPr>
            <a:spLocks noGrp="1"/>
          </p:cNvSpPr>
          <p:nvPr>
            <p:ph type="title"/>
          </p:nvPr>
        </p:nvSpPr>
        <p:spPr>
          <a:xfrm>
            <a:off x="1697106" y="4993640"/>
            <a:ext cx="9638196" cy="416339"/>
          </a:xfrm>
        </p:spPr>
        <p:txBody>
          <a:bodyPr>
            <a:normAutofit fontScale="90000"/>
          </a:bodyPr>
          <a:lstStyle/>
          <a:p>
            <a:pPr algn="ctr"/>
            <a:r>
              <a:rPr lang="en-IN" sz="2400" b="1" dirty="0">
                <a:latin typeface="Perpetua Titling MT" panose="02020502060505020804" pitchFamily="18" charset="0"/>
              </a:rPr>
              <a:t>BRUTALLY BEATEN</a:t>
            </a:r>
          </a:p>
        </p:txBody>
      </p:sp>
      <p:sp>
        <p:nvSpPr>
          <p:cNvPr id="8" name="TextBox 7">
            <a:extLst>
              <a:ext uri="{FF2B5EF4-FFF2-40B4-BE49-F238E27FC236}">
                <a16:creationId xmlns:a16="http://schemas.microsoft.com/office/drawing/2014/main" id="{547AB72C-90FB-58D5-EC61-D6DCB4440851}"/>
              </a:ext>
            </a:extLst>
          </p:cNvPr>
          <p:cNvSpPr txBox="1"/>
          <p:nvPr/>
        </p:nvSpPr>
        <p:spPr>
          <a:xfrm>
            <a:off x="1697106" y="5409979"/>
            <a:ext cx="9638196" cy="1154162"/>
          </a:xfrm>
          <a:prstGeom prst="rect">
            <a:avLst/>
          </a:prstGeom>
          <a:noFill/>
        </p:spPr>
        <p:txBody>
          <a:bodyPr wrap="square">
            <a:spAutoFit/>
          </a:bodyPr>
          <a:lstStyle/>
          <a:p>
            <a:pPr algn="just"/>
            <a:r>
              <a:rPr lang="en-IN" sz="2300" dirty="0"/>
              <a:t>By the order of Rashid, to take the bike, Rashid’s men</a:t>
            </a:r>
            <a:r>
              <a:rPr lang="en-US" sz="2300" dirty="0"/>
              <a:t> </a:t>
            </a:r>
            <a:r>
              <a:rPr lang="en-US" sz="2300" dirty="0" err="1"/>
              <a:t>cathes</a:t>
            </a:r>
            <a:r>
              <a:rPr lang="en-US" sz="2300" dirty="0"/>
              <a:t> Max when he’s alone, brutally beating him to send a warning to the </a:t>
            </a:r>
            <a:r>
              <a:rPr lang="en-US" sz="2300" dirty="0" err="1"/>
              <a:t>Peaky’s</a:t>
            </a:r>
            <a:r>
              <a:rPr lang="en-US" sz="2300" dirty="0"/>
              <a:t> gang. The attack leaves Max severely injured, fueling </a:t>
            </a:r>
            <a:r>
              <a:rPr lang="en-US" sz="2300" dirty="0" err="1"/>
              <a:t>Peaky’s</a:t>
            </a:r>
            <a:r>
              <a:rPr lang="en-US" sz="2300" dirty="0"/>
              <a:t> anger and determination.</a:t>
            </a:r>
            <a:endParaRPr lang="en-IN" sz="2300" dirty="0"/>
          </a:p>
        </p:txBody>
      </p:sp>
    </p:spTree>
    <p:extLst>
      <p:ext uri="{BB962C8B-B14F-4D97-AF65-F5344CB8AC3E}">
        <p14:creationId xmlns:p14="http://schemas.microsoft.com/office/powerpoint/2010/main" val="13044664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94937B-5303-3068-6E6A-BC30EB3AAC54}"/>
              </a:ext>
            </a:extLst>
          </p:cNvPr>
          <p:cNvPicPr>
            <a:picLocks noChangeAspect="1"/>
          </p:cNvPicPr>
          <p:nvPr/>
        </p:nvPicPr>
        <p:blipFill>
          <a:blip r:embed="rId2"/>
          <a:stretch>
            <a:fillRect/>
          </a:stretch>
        </p:blipFill>
        <p:spPr>
          <a:xfrm>
            <a:off x="3517900" y="-121920"/>
            <a:ext cx="5156200" cy="5156200"/>
          </a:xfrm>
          <a:prstGeom prst="rect">
            <a:avLst/>
          </a:prstGeom>
          <a:effectLst>
            <a:softEdge rad="215900"/>
          </a:effectLst>
        </p:spPr>
      </p:pic>
      <p:sp>
        <p:nvSpPr>
          <p:cNvPr id="6" name="Title 1">
            <a:extLst>
              <a:ext uri="{FF2B5EF4-FFF2-40B4-BE49-F238E27FC236}">
                <a16:creationId xmlns:a16="http://schemas.microsoft.com/office/drawing/2014/main" id="{5C28846C-5C38-8C31-9D68-CB4581EFEAEA}"/>
              </a:ext>
            </a:extLst>
          </p:cNvPr>
          <p:cNvSpPr>
            <a:spLocks noGrp="1"/>
          </p:cNvSpPr>
          <p:nvPr>
            <p:ph type="title"/>
          </p:nvPr>
        </p:nvSpPr>
        <p:spPr>
          <a:xfrm>
            <a:off x="1697106" y="4993640"/>
            <a:ext cx="9638196" cy="416339"/>
          </a:xfrm>
        </p:spPr>
        <p:txBody>
          <a:bodyPr>
            <a:normAutofit fontScale="90000"/>
          </a:bodyPr>
          <a:lstStyle/>
          <a:p>
            <a:pPr algn="ctr"/>
            <a:r>
              <a:rPr lang="en-IN" sz="2400" b="1" dirty="0">
                <a:latin typeface="Perpetua Titling MT" panose="02020502060505020804" pitchFamily="18" charset="0"/>
              </a:rPr>
              <a:t>Peaky Gang Enters into Vizag</a:t>
            </a:r>
          </a:p>
        </p:txBody>
      </p:sp>
      <p:sp>
        <p:nvSpPr>
          <p:cNvPr id="8" name="TextBox 7">
            <a:extLst>
              <a:ext uri="{FF2B5EF4-FFF2-40B4-BE49-F238E27FC236}">
                <a16:creationId xmlns:a16="http://schemas.microsoft.com/office/drawing/2014/main" id="{16E3B694-392C-3F1B-D771-70E89AC86B30}"/>
              </a:ext>
            </a:extLst>
          </p:cNvPr>
          <p:cNvSpPr txBox="1"/>
          <p:nvPr/>
        </p:nvSpPr>
        <p:spPr>
          <a:xfrm>
            <a:off x="985520" y="5409979"/>
            <a:ext cx="11084560" cy="1200329"/>
          </a:xfrm>
          <a:prstGeom prst="rect">
            <a:avLst/>
          </a:prstGeom>
          <a:noFill/>
        </p:spPr>
        <p:txBody>
          <a:bodyPr wrap="square">
            <a:spAutoFit/>
          </a:bodyPr>
          <a:lstStyle/>
          <a:p>
            <a:pPr algn="just"/>
            <a:r>
              <a:rPr lang="en-US" sz="2400" dirty="0"/>
              <a:t>After Max’s brutal beating, the </a:t>
            </a:r>
            <a:r>
              <a:rPr lang="en-US" sz="2400" dirty="0" err="1"/>
              <a:t>Peaky’s</a:t>
            </a:r>
            <a:r>
              <a:rPr lang="en-US" sz="2400" dirty="0"/>
              <a:t> gang tracks Rashid to Vizag using their local connections. Determined to take revenge, they gather intel on his hideout and plan a surprise attack. Arriving in Vizag, </a:t>
            </a:r>
            <a:endParaRPr lang="en-IN" sz="2300" dirty="0"/>
          </a:p>
        </p:txBody>
      </p:sp>
    </p:spTree>
    <p:extLst>
      <p:ext uri="{BB962C8B-B14F-4D97-AF65-F5344CB8AC3E}">
        <p14:creationId xmlns:p14="http://schemas.microsoft.com/office/powerpoint/2010/main" val="13049192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1911DB-9D8B-2B50-4307-35D8DDA07FF5}"/>
              </a:ext>
            </a:extLst>
          </p:cNvPr>
          <p:cNvPicPr>
            <a:picLocks noChangeAspect="1"/>
          </p:cNvPicPr>
          <p:nvPr/>
        </p:nvPicPr>
        <p:blipFill>
          <a:blip r:embed="rId2"/>
          <a:stretch>
            <a:fillRect/>
          </a:stretch>
        </p:blipFill>
        <p:spPr>
          <a:xfrm>
            <a:off x="1944370" y="-101600"/>
            <a:ext cx="8957310" cy="5118463"/>
          </a:xfrm>
          <a:prstGeom prst="rect">
            <a:avLst/>
          </a:prstGeom>
          <a:effectLst>
            <a:softEdge rad="228600"/>
          </a:effectLst>
        </p:spPr>
      </p:pic>
      <p:sp>
        <p:nvSpPr>
          <p:cNvPr id="6" name="Title 1">
            <a:extLst>
              <a:ext uri="{FF2B5EF4-FFF2-40B4-BE49-F238E27FC236}">
                <a16:creationId xmlns:a16="http://schemas.microsoft.com/office/drawing/2014/main" id="{C0858137-69B8-97BE-90AE-3A6B75181561}"/>
              </a:ext>
            </a:extLst>
          </p:cNvPr>
          <p:cNvSpPr>
            <a:spLocks noGrp="1"/>
          </p:cNvSpPr>
          <p:nvPr>
            <p:ph type="title"/>
          </p:nvPr>
        </p:nvSpPr>
        <p:spPr>
          <a:xfrm>
            <a:off x="1727586" y="4953319"/>
            <a:ext cx="9638196" cy="416339"/>
          </a:xfrm>
        </p:spPr>
        <p:txBody>
          <a:bodyPr>
            <a:noAutofit/>
          </a:bodyPr>
          <a:lstStyle/>
          <a:p>
            <a:pPr algn="ctr"/>
            <a:r>
              <a:rPr lang="en-IN" sz="2800" b="1" dirty="0">
                <a:latin typeface="Perpetua Titling MT" panose="02020502060505020804" pitchFamily="18" charset="0"/>
              </a:rPr>
              <a:t>CLIMAX BRUTAL FIGHT WITH RASHID GANG</a:t>
            </a:r>
          </a:p>
        </p:txBody>
      </p:sp>
      <p:sp>
        <p:nvSpPr>
          <p:cNvPr id="10" name="Rectangle 3">
            <a:extLst>
              <a:ext uri="{FF2B5EF4-FFF2-40B4-BE49-F238E27FC236}">
                <a16:creationId xmlns:a16="http://schemas.microsoft.com/office/drawing/2014/main" id="{D6A2B976-6AF0-25C6-8AB4-E3970B77B528}"/>
              </a:ext>
            </a:extLst>
          </p:cNvPr>
          <p:cNvSpPr>
            <a:spLocks noChangeArrowheads="1"/>
          </p:cNvSpPr>
          <p:nvPr/>
        </p:nvSpPr>
        <p:spPr bwMode="auto">
          <a:xfrm>
            <a:off x="1127760" y="5369658"/>
            <a:ext cx="10993120"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chemeClr val="tx1"/>
                </a:solidFill>
                <a:effectLst/>
                <a:latin typeface="Arial" panose="020B0604020202020204" pitchFamily="34" charset="0"/>
              </a:rPr>
              <a:t>Climax, known for his brute strength and fearless combat skills, takes on Rashid’s gang inside the factory, single-handedly overpowering multiple opponents. Using metal rods and raw force, he dismantles Rashid’s enforcers, turning the tide of the battle. In a final showdown, he takes down Rashid’s strongest fighter, proving his dominance and solidifying </a:t>
            </a:r>
            <a:r>
              <a:rPr kumimoji="0" lang="en-US" altLang="en-US" sz="1900" b="0" i="0" u="none" strike="noStrike" cap="none" normalizeH="0" baseline="0" dirty="0" err="1">
                <a:ln>
                  <a:noFill/>
                </a:ln>
                <a:solidFill>
                  <a:schemeClr val="tx1"/>
                </a:solidFill>
                <a:effectLst/>
                <a:latin typeface="Arial" panose="020B0604020202020204" pitchFamily="34" charset="0"/>
              </a:rPr>
              <a:t>Peaky’s</a:t>
            </a:r>
            <a:r>
              <a:rPr kumimoji="0" lang="en-US" altLang="en-US" sz="1900" b="0" i="0" u="none" strike="noStrike" cap="none" normalizeH="0" baseline="0" dirty="0">
                <a:ln>
                  <a:noFill/>
                </a:ln>
                <a:solidFill>
                  <a:schemeClr val="tx1"/>
                </a:solidFill>
                <a:effectLst/>
                <a:latin typeface="Arial" panose="020B0604020202020204" pitchFamily="34" charset="0"/>
              </a:rPr>
              <a:t> gang’s victory.</a:t>
            </a:r>
          </a:p>
        </p:txBody>
      </p:sp>
    </p:spTree>
    <p:extLst>
      <p:ext uri="{BB962C8B-B14F-4D97-AF65-F5344CB8AC3E}">
        <p14:creationId xmlns:p14="http://schemas.microsoft.com/office/powerpoint/2010/main" val="4305794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37AFD3-81CF-AAEB-0265-87FE46E161EE}"/>
              </a:ext>
            </a:extLst>
          </p:cNvPr>
          <p:cNvPicPr>
            <a:picLocks noChangeAspect="1"/>
          </p:cNvPicPr>
          <p:nvPr/>
        </p:nvPicPr>
        <p:blipFill>
          <a:blip r:embed="rId2"/>
          <a:stretch>
            <a:fillRect/>
          </a:stretch>
        </p:blipFill>
        <p:spPr>
          <a:xfrm>
            <a:off x="711200" y="3840"/>
            <a:ext cx="11409680" cy="4202400"/>
          </a:xfrm>
          <a:prstGeom prst="rect">
            <a:avLst/>
          </a:prstGeom>
        </p:spPr>
      </p:pic>
      <p:sp>
        <p:nvSpPr>
          <p:cNvPr id="12" name="Rectangle 5">
            <a:extLst>
              <a:ext uri="{FF2B5EF4-FFF2-40B4-BE49-F238E27FC236}">
                <a16:creationId xmlns:a16="http://schemas.microsoft.com/office/drawing/2014/main" id="{76A0315D-3D08-8E59-319D-8F87F95E88E0}"/>
              </a:ext>
            </a:extLst>
          </p:cNvPr>
          <p:cNvSpPr>
            <a:spLocks noChangeArrowheads="1"/>
          </p:cNvSpPr>
          <p:nvPr/>
        </p:nvSpPr>
        <p:spPr bwMode="auto">
          <a:xfrm>
            <a:off x="975579" y="4513274"/>
            <a:ext cx="1100306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Peaky and his friends, frustrated by the lack of opportunities in their village, decide to build their own future instead of migrating to the city. As they establish a unique profession solving land disputes and protecting locals, they accidentally uncover a massive underground cocaine smuggling network. With intelligence, bravery, and teamwork, Peaky takes on the ruthless drug syndicate, dismantles its operations, and earns both wealth and respect—all while proving that success and honor can be achieved without leaving home.</a:t>
            </a:r>
          </a:p>
        </p:txBody>
      </p:sp>
      <p:sp>
        <p:nvSpPr>
          <p:cNvPr id="13" name="TextBox 12">
            <a:extLst>
              <a:ext uri="{FF2B5EF4-FFF2-40B4-BE49-F238E27FC236}">
                <a16:creationId xmlns:a16="http://schemas.microsoft.com/office/drawing/2014/main" id="{6C14514D-3DE0-86A0-9C1C-19903EEC5A0C}"/>
              </a:ext>
            </a:extLst>
          </p:cNvPr>
          <p:cNvSpPr txBox="1"/>
          <p:nvPr/>
        </p:nvSpPr>
        <p:spPr>
          <a:xfrm>
            <a:off x="975579" y="6334780"/>
            <a:ext cx="8148101" cy="523220"/>
          </a:xfrm>
          <a:prstGeom prst="rect">
            <a:avLst/>
          </a:prstGeom>
          <a:noFill/>
        </p:spPr>
        <p:txBody>
          <a:bodyPr wrap="square">
            <a:spAutoFit/>
          </a:bodyPr>
          <a:lstStyle/>
          <a:p>
            <a:r>
              <a:rPr lang="en-US" sz="2800" dirty="0">
                <a:latin typeface="Segoe UI" panose="020B0502040204020203" pitchFamily="34" charset="0"/>
                <a:cs typeface="Segoe UI" panose="020B0502040204020203" pitchFamily="34" charset="0"/>
              </a:rPr>
              <a:t>The ultimate situational comedy and action story</a:t>
            </a:r>
            <a:r>
              <a:rPr lang="te-IN" sz="2800" dirty="0">
                <a:latin typeface="Segoe UI" panose="020B0502040204020203" pitchFamily="34" charset="0"/>
                <a:cs typeface="Segoe UI" panose="020B0502040204020203" pitchFamily="34" charset="0"/>
              </a:rPr>
              <a:t>.</a:t>
            </a:r>
            <a:r>
              <a:rPr lang="en-US" sz="2800" dirty="0">
                <a:latin typeface="Segoe UI" panose="020B0502040204020203" pitchFamily="34" charset="0"/>
                <a:cs typeface="Segoe UI" panose="020B0502040204020203" pitchFamily="34" charset="0"/>
              </a:rPr>
              <a:t> </a:t>
            </a:r>
            <a:endParaRPr lang="en-IN" sz="2800" dirty="0"/>
          </a:p>
        </p:txBody>
      </p:sp>
      <p:sp>
        <p:nvSpPr>
          <p:cNvPr id="16" name="TextBox 15">
            <a:extLst>
              <a:ext uri="{FF2B5EF4-FFF2-40B4-BE49-F238E27FC236}">
                <a16:creationId xmlns:a16="http://schemas.microsoft.com/office/drawing/2014/main" id="{EB7196FF-CD02-E24C-D040-B5B33FBD2989}"/>
              </a:ext>
            </a:extLst>
          </p:cNvPr>
          <p:cNvSpPr txBox="1"/>
          <p:nvPr/>
        </p:nvSpPr>
        <p:spPr>
          <a:xfrm>
            <a:off x="975579" y="4107540"/>
            <a:ext cx="3724175" cy="523220"/>
          </a:xfrm>
          <a:prstGeom prst="rect">
            <a:avLst/>
          </a:prstGeom>
          <a:noFill/>
        </p:spPr>
        <p:txBody>
          <a:bodyPr wrap="square">
            <a:spAutoFit/>
          </a:bodyPr>
          <a:lstStyle/>
          <a:p>
            <a:r>
              <a:rPr lang="en-US" sz="2800" b="1" dirty="0">
                <a:latin typeface="Segoe UI" panose="020B0502040204020203" pitchFamily="34" charset="0"/>
                <a:cs typeface="Segoe UI" panose="020B0502040204020203" pitchFamily="34" charset="0"/>
              </a:rPr>
              <a:t>STORY OUTLINE:</a:t>
            </a:r>
          </a:p>
        </p:txBody>
      </p:sp>
    </p:spTree>
    <p:extLst>
      <p:ext uri="{BB962C8B-B14F-4D97-AF65-F5344CB8AC3E}">
        <p14:creationId xmlns:p14="http://schemas.microsoft.com/office/powerpoint/2010/main" val="38109380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6450D5-9672-3905-B970-099FC5A86558}"/>
              </a:ext>
            </a:extLst>
          </p:cNvPr>
          <p:cNvPicPr>
            <a:picLocks noChangeAspect="1"/>
          </p:cNvPicPr>
          <p:nvPr/>
        </p:nvPicPr>
        <p:blipFill>
          <a:blip r:embed="rId2"/>
          <a:stretch>
            <a:fillRect/>
          </a:stretch>
        </p:blipFill>
        <p:spPr>
          <a:xfrm>
            <a:off x="1903730" y="-91722"/>
            <a:ext cx="8961120" cy="5120640"/>
          </a:xfrm>
          <a:prstGeom prst="rect">
            <a:avLst/>
          </a:prstGeom>
          <a:effectLst>
            <a:softEdge rad="203200"/>
          </a:effectLst>
        </p:spPr>
      </p:pic>
      <p:sp>
        <p:nvSpPr>
          <p:cNvPr id="6" name="Title 1">
            <a:extLst>
              <a:ext uri="{FF2B5EF4-FFF2-40B4-BE49-F238E27FC236}">
                <a16:creationId xmlns:a16="http://schemas.microsoft.com/office/drawing/2014/main" id="{F0E969FB-E8D4-A0BC-A82C-983810ECBD37}"/>
              </a:ext>
            </a:extLst>
          </p:cNvPr>
          <p:cNvSpPr>
            <a:spLocks noGrp="1"/>
          </p:cNvSpPr>
          <p:nvPr>
            <p:ph type="title"/>
          </p:nvPr>
        </p:nvSpPr>
        <p:spPr>
          <a:xfrm>
            <a:off x="1727586" y="4927318"/>
            <a:ext cx="9638196" cy="416339"/>
          </a:xfrm>
        </p:spPr>
        <p:txBody>
          <a:bodyPr>
            <a:noAutofit/>
          </a:bodyPr>
          <a:lstStyle/>
          <a:p>
            <a:pPr algn="ctr"/>
            <a:r>
              <a:rPr lang="en-IN" sz="2800" b="1" dirty="0">
                <a:latin typeface="Perpetua Titling MT" panose="02020502060505020804" pitchFamily="18" charset="0"/>
              </a:rPr>
              <a:t>PEAKY GANG BACK TO HOME </a:t>
            </a:r>
          </a:p>
        </p:txBody>
      </p:sp>
      <p:sp>
        <p:nvSpPr>
          <p:cNvPr id="9" name="Rectangle 2">
            <a:extLst>
              <a:ext uri="{FF2B5EF4-FFF2-40B4-BE49-F238E27FC236}">
                <a16:creationId xmlns:a16="http://schemas.microsoft.com/office/drawing/2014/main" id="{8A53D523-B69B-A500-C876-2625FEFD723E}"/>
              </a:ext>
            </a:extLst>
          </p:cNvPr>
          <p:cNvSpPr>
            <a:spLocks noChangeArrowheads="1"/>
          </p:cNvSpPr>
          <p:nvPr/>
        </p:nvSpPr>
        <p:spPr bwMode="auto">
          <a:xfrm>
            <a:off x="955233" y="5343657"/>
            <a:ext cx="1118290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As Climax holds off Rashid’s gang, Nakshatra enters the scene, fearlessly taking on the attackers with swift and precise moves. Using her agility and combat skills, she fights off multiple enforcers, backing up Climax in the intense battle. Together, they overpower the gang, turning the tide in the </a:t>
            </a:r>
            <a:r>
              <a:rPr kumimoji="0" lang="en-US" altLang="en-US" sz="1800" b="0" i="0" u="none" strike="noStrike" cap="none" normalizeH="0" baseline="0" dirty="0" err="1">
                <a:ln>
                  <a:noFill/>
                </a:ln>
                <a:solidFill>
                  <a:schemeClr val="tx1"/>
                </a:solidFill>
                <a:effectLst/>
                <a:latin typeface="Arial" panose="020B0604020202020204" pitchFamily="34" charset="0"/>
              </a:rPr>
              <a:t>Peaky’s</a:t>
            </a:r>
            <a:r>
              <a:rPr kumimoji="0" lang="en-US" altLang="en-US" sz="1800" b="0" i="0" u="none" strike="noStrike" cap="none" normalizeH="0" baseline="0" dirty="0">
                <a:ln>
                  <a:noFill/>
                </a:ln>
                <a:solidFill>
                  <a:schemeClr val="tx1"/>
                </a:solidFill>
                <a:effectLst/>
                <a:latin typeface="Arial" panose="020B0604020202020204" pitchFamily="34" charset="0"/>
              </a:rPr>
              <a:t> favor and pushing toward victory.</a:t>
            </a:r>
          </a:p>
        </p:txBody>
      </p:sp>
    </p:spTree>
    <p:extLst>
      <p:ext uri="{BB962C8B-B14F-4D97-AF65-F5344CB8AC3E}">
        <p14:creationId xmlns:p14="http://schemas.microsoft.com/office/powerpoint/2010/main" val="24641389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C88681-9A4E-2C63-2913-D46F836B150E}"/>
              </a:ext>
            </a:extLst>
          </p:cNvPr>
          <p:cNvPicPr>
            <a:picLocks noChangeAspect="1"/>
          </p:cNvPicPr>
          <p:nvPr/>
        </p:nvPicPr>
        <p:blipFill>
          <a:blip r:embed="rId2"/>
          <a:stretch>
            <a:fillRect/>
          </a:stretch>
        </p:blipFill>
        <p:spPr>
          <a:xfrm>
            <a:off x="3525520" y="-193322"/>
            <a:ext cx="5323840" cy="5323840"/>
          </a:xfrm>
          <a:prstGeom prst="rect">
            <a:avLst/>
          </a:prstGeom>
          <a:effectLst>
            <a:softEdge rad="215900"/>
          </a:effectLst>
        </p:spPr>
      </p:pic>
      <p:sp>
        <p:nvSpPr>
          <p:cNvPr id="6" name="Title 1">
            <a:extLst>
              <a:ext uri="{FF2B5EF4-FFF2-40B4-BE49-F238E27FC236}">
                <a16:creationId xmlns:a16="http://schemas.microsoft.com/office/drawing/2014/main" id="{4D26885A-4CBD-0A8B-58F1-AE8AF9C6C604}"/>
              </a:ext>
            </a:extLst>
          </p:cNvPr>
          <p:cNvSpPr>
            <a:spLocks noGrp="1"/>
          </p:cNvSpPr>
          <p:nvPr>
            <p:ph type="title"/>
          </p:nvPr>
        </p:nvSpPr>
        <p:spPr>
          <a:xfrm>
            <a:off x="1585346" y="5032064"/>
            <a:ext cx="9638196" cy="416339"/>
          </a:xfrm>
        </p:spPr>
        <p:txBody>
          <a:bodyPr>
            <a:noAutofit/>
          </a:bodyPr>
          <a:lstStyle/>
          <a:p>
            <a:pPr algn="ctr"/>
            <a:r>
              <a:rPr lang="en-IN" sz="2800" b="1" dirty="0">
                <a:latin typeface="Perpetua Titling MT" panose="02020502060505020804" pitchFamily="18" charset="0"/>
              </a:rPr>
              <a:t>A HAPPY MEAL WITH THE FAMILY</a:t>
            </a:r>
          </a:p>
        </p:txBody>
      </p:sp>
      <p:sp>
        <p:nvSpPr>
          <p:cNvPr id="7" name="Rectangle 1">
            <a:extLst>
              <a:ext uri="{FF2B5EF4-FFF2-40B4-BE49-F238E27FC236}">
                <a16:creationId xmlns:a16="http://schemas.microsoft.com/office/drawing/2014/main" id="{06F35082-4475-BE70-4DD6-E0F9B975BDBF}"/>
              </a:ext>
            </a:extLst>
          </p:cNvPr>
          <p:cNvSpPr>
            <a:spLocks noChangeArrowheads="1"/>
          </p:cNvSpPr>
          <p:nvPr/>
        </p:nvSpPr>
        <p:spPr bwMode="auto">
          <a:xfrm>
            <a:off x="968458" y="5420566"/>
            <a:ext cx="1096120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After the intense battle, Peaky and his gang reunite with their families, sharing a heartfelt meal together. Laughter and relief fill the air as they celebrate their victory, finally free from the chaos of the past. With their loved ones by their side, they embrace the peace they fought so hard to protect.</a:t>
            </a:r>
          </a:p>
        </p:txBody>
      </p:sp>
    </p:spTree>
    <p:extLst>
      <p:ext uri="{BB962C8B-B14F-4D97-AF65-F5344CB8AC3E}">
        <p14:creationId xmlns:p14="http://schemas.microsoft.com/office/powerpoint/2010/main" val="30655252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F23B8E-142E-E5C2-0987-D926622BE7B8}"/>
              </a:ext>
            </a:extLst>
          </p:cNvPr>
          <p:cNvSpPr>
            <a:spLocks noGrp="1"/>
          </p:cNvSpPr>
          <p:nvPr>
            <p:ph type="title"/>
          </p:nvPr>
        </p:nvSpPr>
        <p:spPr>
          <a:xfrm>
            <a:off x="2529840" y="3075940"/>
            <a:ext cx="7721600" cy="1333499"/>
          </a:xfrm>
        </p:spPr>
        <p:txBody>
          <a:bodyPr>
            <a:normAutofit/>
          </a:bodyPr>
          <a:lstStyle/>
          <a:p>
            <a:pPr algn="ctr"/>
            <a:r>
              <a:rPr lang="en-US" b="1" dirty="0"/>
              <a:t>The high-stakes final battle with crime, full of fun &amp; chaos</a:t>
            </a:r>
            <a:endParaRPr lang="en-IN" b="1" dirty="0"/>
          </a:p>
        </p:txBody>
      </p:sp>
      <p:sp>
        <p:nvSpPr>
          <p:cNvPr id="5" name="TextBox 4">
            <a:extLst>
              <a:ext uri="{FF2B5EF4-FFF2-40B4-BE49-F238E27FC236}">
                <a16:creationId xmlns:a16="http://schemas.microsoft.com/office/drawing/2014/main" id="{9E91670E-E09A-5F32-0B41-607E6FA3B5F6}"/>
              </a:ext>
            </a:extLst>
          </p:cNvPr>
          <p:cNvSpPr txBox="1"/>
          <p:nvPr/>
        </p:nvSpPr>
        <p:spPr>
          <a:xfrm>
            <a:off x="5019040" y="2060277"/>
            <a:ext cx="2529840" cy="1015663"/>
          </a:xfrm>
          <a:prstGeom prst="rect">
            <a:avLst/>
          </a:prstGeom>
          <a:noFill/>
        </p:spPr>
        <p:txBody>
          <a:bodyPr wrap="square">
            <a:spAutoFit/>
          </a:bodyPr>
          <a:lstStyle/>
          <a:p>
            <a:r>
              <a:rPr lang="en-US" sz="6000" b="1" dirty="0">
                <a:latin typeface="Perpetua Titling MT" panose="02020502060505020804" pitchFamily="18" charset="0"/>
              </a:rPr>
              <a:t>ACT</a:t>
            </a:r>
            <a:r>
              <a:rPr lang="en-US" sz="6000" b="1" dirty="0"/>
              <a:t> 3 </a:t>
            </a:r>
            <a:endParaRPr lang="en-IN" sz="6000" b="1" dirty="0"/>
          </a:p>
        </p:txBody>
      </p:sp>
    </p:spTree>
    <p:extLst>
      <p:ext uri="{BB962C8B-B14F-4D97-AF65-F5344CB8AC3E}">
        <p14:creationId xmlns:p14="http://schemas.microsoft.com/office/powerpoint/2010/main" val="39440987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07A95-17E3-7107-F27E-6E4B83B0C40E}"/>
              </a:ext>
            </a:extLst>
          </p:cNvPr>
          <p:cNvPicPr>
            <a:picLocks noChangeAspect="1"/>
          </p:cNvPicPr>
          <p:nvPr/>
        </p:nvPicPr>
        <p:blipFill>
          <a:blip r:embed="rId2"/>
          <a:stretch>
            <a:fillRect/>
          </a:stretch>
        </p:blipFill>
        <p:spPr>
          <a:xfrm>
            <a:off x="2316480" y="-35560"/>
            <a:ext cx="8756128" cy="5003501"/>
          </a:xfrm>
          <a:prstGeom prst="rect">
            <a:avLst/>
          </a:prstGeom>
          <a:effectLst>
            <a:softEdge rad="190500"/>
          </a:effectLst>
        </p:spPr>
      </p:pic>
      <p:sp>
        <p:nvSpPr>
          <p:cNvPr id="7" name="Title 1">
            <a:extLst>
              <a:ext uri="{FF2B5EF4-FFF2-40B4-BE49-F238E27FC236}">
                <a16:creationId xmlns:a16="http://schemas.microsoft.com/office/drawing/2014/main" id="{D11FDE0F-69F0-84F2-0BC1-B565E5648D74}"/>
              </a:ext>
            </a:extLst>
          </p:cNvPr>
          <p:cNvSpPr txBox="1">
            <a:spLocks/>
          </p:cNvSpPr>
          <p:nvPr/>
        </p:nvSpPr>
        <p:spPr>
          <a:xfrm>
            <a:off x="1089743" y="4957946"/>
            <a:ext cx="10961204" cy="416339"/>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latin typeface="Perpetua Titling MT" panose="02020502060505020804" pitchFamily="18" charset="0"/>
              </a:rPr>
              <a:t>CID chief handing over the case to peaky gang</a:t>
            </a:r>
          </a:p>
        </p:txBody>
      </p:sp>
      <p:sp>
        <p:nvSpPr>
          <p:cNvPr id="8" name="Rectangle 1">
            <a:extLst>
              <a:ext uri="{FF2B5EF4-FFF2-40B4-BE49-F238E27FC236}">
                <a16:creationId xmlns:a16="http://schemas.microsoft.com/office/drawing/2014/main" id="{8363E22D-4719-4312-C4DA-1E8FA3A52654}"/>
              </a:ext>
            </a:extLst>
          </p:cNvPr>
          <p:cNvSpPr>
            <a:spLocks noChangeArrowheads="1"/>
          </p:cNvSpPr>
          <p:nvPr/>
        </p:nvSpPr>
        <p:spPr bwMode="auto">
          <a:xfrm>
            <a:off x="1089743" y="5461702"/>
            <a:ext cx="1080672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Recognizing </a:t>
            </a:r>
            <a:r>
              <a:rPr kumimoji="0" lang="en-US" altLang="en-US" sz="1800" b="0" i="0" u="none" strike="noStrike" cap="none" normalizeH="0" baseline="0" dirty="0" err="1">
                <a:ln>
                  <a:noFill/>
                </a:ln>
                <a:solidFill>
                  <a:schemeClr val="tx1"/>
                </a:solidFill>
                <a:effectLst/>
                <a:latin typeface="Arial" panose="020B0604020202020204" pitchFamily="34" charset="0"/>
              </a:rPr>
              <a:t>Peaky’s</a:t>
            </a:r>
            <a:r>
              <a:rPr kumimoji="0" lang="en-US" altLang="en-US" sz="1800" b="0" i="0" u="none" strike="noStrike" cap="none" normalizeH="0" baseline="0" dirty="0">
                <a:ln>
                  <a:noFill/>
                </a:ln>
                <a:solidFill>
                  <a:schemeClr val="tx1"/>
                </a:solidFill>
                <a:effectLst/>
                <a:latin typeface="Arial" panose="020B0604020202020204" pitchFamily="34" charset="0"/>
              </a:rPr>
              <a:t> brilliance, the CID Chief entrusts him with a high-profile unsolved case that law enforcement failed to crack. He believes that the Peaky gang’s unconventional tactics can succeed where others have failed. Peaky accepts the challenge, marking the beginning of their next mission.</a:t>
            </a:r>
          </a:p>
        </p:txBody>
      </p:sp>
    </p:spTree>
    <p:extLst>
      <p:ext uri="{BB962C8B-B14F-4D97-AF65-F5344CB8AC3E}">
        <p14:creationId xmlns:p14="http://schemas.microsoft.com/office/powerpoint/2010/main" val="8409754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3482C7-7ECB-1435-C071-B80F9CD4CD6F}"/>
              </a:ext>
            </a:extLst>
          </p:cNvPr>
          <p:cNvPicPr>
            <a:picLocks noChangeAspect="1"/>
          </p:cNvPicPr>
          <p:nvPr/>
        </p:nvPicPr>
        <p:blipFill>
          <a:blip r:embed="rId2"/>
          <a:stretch>
            <a:fillRect/>
          </a:stretch>
        </p:blipFill>
        <p:spPr>
          <a:xfrm>
            <a:off x="2291081" y="-15240"/>
            <a:ext cx="8427719" cy="4815840"/>
          </a:xfrm>
          <a:prstGeom prst="rect">
            <a:avLst/>
          </a:prstGeom>
          <a:effectLst>
            <a:softEdge rad="215900"/>
          </a:effectLst>
        </p:spPr>
      </p:pic>
      <p:sp>
        <p:nvSpPr>
          <p:cNvPr id="8" name="Title 1">
            <a:extLst>
              <a:ext uri="{FF2B5EF4-FFF2-40B4-BE49-F238E27FC236}">
                <a16:creationId xmlns:a16="http://schemas.microsoft.com/office/drawing/2014/main" id="{6E9584B9-AD54-2063-2DEA-9B6C2682BBD8}"/>
              </a:ext>
            </a:extLst>
          </p:cNvPr>
          <p:cNvSpPr txBox="1">
            <a:spLocks/>
          </p:cNvSpPr>
          <p:nvPr/>
        </p:nvSpPr>
        <p:spPr>
          <a:xfrm>
            <a:off x="1024338" y="4830996"/>
            <a:ext cx="10961204" cy="416339"/>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latin typeface="Perpetua Titling MT" panose="02020502060505020804" pitchFamily="18" charset="0"/>
              </a:rPr>
              <a:t>PEAKY Hand over the drug lord file to the CID </a:t>
            </a:r>
          </a:p>
        </p:txBody>
      </p:sp>
      <p:sp>
        <p:nvSpPr>
          <p:cNvPr id="9" name="Rectangle 1">
            <a:extLst>
              <a:ext uri="{FF2B5EF4-FFF2-40B4-BE49-F238E27FC236}">
                <a16:creationId xmlns:a16="http://schemas.microsoft.com/office/drawing/2014/main" id="{E1E44304-270D-1C5D-21F8-D2A61F492736}"/>
              </a:ext>
            </a:extLst>
          </p:cNvPr>
          <p:cNvSpPr>
            <a:spLocks noChangeArrowheads="1"/>
          </p:cNvSpPr>
          <p:nvPr/>
        </p:nvSpPr>
        <p:spPr bwMode="auto">
          <a:xfrm>
            <a:off x="845820" y="5277731"/>
            <a:ext cx="113182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While solving the case, </a:t>
            </a:r>
            <a:r>
              <a:rPr kumimoji="0" lang="en-US" altLang="en-US" sz="1800" b="0" i="0" u="none" strike="noStrike" cap="none" normalizeH="0" baseline="0" dirty="0" err="1">
                <a:ln>
                  <a:noFill/>
                </a:ln>
                <a:solidFill>
                  <a:schemeClr val="tx1"/>
                </a:solidFill>
                <a:effectLst/>
                <a:latin typeface="Arial" panose="020B0604020202020204" pitchFamily="34" charset="0"/>
              </a:rPr>
              <a:t>Peaky’s</a:t>
            </a:r>
            <a:r>
              <a:rPr kumimoji="0" lang="en-US" altLang="en-US" sz="1800" b="0" i="0" u="none" strike="noStrike" cap="none" normalizeH="0" baseline="0" dirty="0">
                <a:ln>
                  <a:noFill/>
                </a:ln>
                <a:solidFill>
                  <a:schemeClr val="tx1"/>
                </a:solidFill>
                <a:effectLst/>
                <a:latin typeface="Arial" panose="020B0604020202020204" pitchFamily="34" charset="0"/>
              </a:rPr>
              <a:t> gang uses humor and creativity, disguising themselves in hilarious getups and staging elaborate tricks to outsmart their targets. From faking arguments to setting up bizarre distractions, they turn the investigation into an adventurous game. Their unconventional methods not only crack the case but also make the journey unforgettable.</a:t>
            </a:r>
          </a:p>
        </p:txBody>
      </p:sp>
    </p:spTree>
    <p:extLst>
      <p:ext uri="{BB962C8B-B14F-4D97-AF65-F5344CB8AC3E}">
        <p14:creationId xmlns:p14="http://schemas.microsoft.com/office/powerpoint/2010/main" val="30363988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185E-F7FE-B136-D01C-BF157BD43824}"/>
              </a:ext>
            </a:extLst>
          </p:cNvPr>
          <p:cNvSpPr>
            <a:spLocks noGrp="1"/>
          </p:cNvSpPr>
          <p:nvPr>
            <p:ph type="title"/>
          </p:nvPr>
        </p:nvSpPr>
        <p:spPr/>
        <p:txBody>
          <a:bodyPr/>
          <a:lstStyle/>
          <a:p>
            <a:r>
              <a:rPr lang="en-IN" dirty="0"/>
              <a:t> </a:t>
            </a:r>
          </a:p>
        </p:txBody>
      </p:sp>
      <p:sp>
        <p:nvSpPr>
          <p:cNvPr id="4" name="Title 1">
            <a:extLst>
              <a:ext uri="{FF2B5EF4-FFF2-40B4-BE49-F238E27FC236}">
                <a16:creationId xmlns:a16="http://schemas.microsoft.com/office/drawing/2014/main" id="{104EF1EA-1D53-6285-003A-2F4AD790D2D9}"/>
              </a:ext>
            </a:extLst>
          </p:cNvPr>
          <p:cNvSpPr txBox="1">
            <a:spLocks/>
          </p:cNvSpPr>
          <p:nvPr/>
        </p:nvSpPr>
        <p:spPr>
          <a:xfrm>
            <a:off x="1715301" y="4478131"/>
            <a:ext cx="9638196" cy="416339"/>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latin typeface="Perpetua Titling MT" panose="02020502060505020804" pitchFamily="18" charset="0"/>
              </a:rPr>
              <a:t>THE DOWNFALL OF THE DRUG LORD</a:t>
            </a:r>
          </a:p>
          <a:p>
            <a:pPr algn="ctr"/>
            <a:endParaRPr lang="en-IN" sz="2800" b="1" dirty="0">
              <a:latin typeface="Perpetua Titling MT" panose="02020502060505020804" pitchFamily="18" charset="0"/>
            </a:endParaRPr>
          </a:p>
        </p:txBody>
      </p:sp>
      <p:pic>
        <p:nvPicPr>
          <p:cNvPr id="6" name="Picture 5">
            <a:extLst>
              <a:ext uri="{FF2B5EF4-FFF2-40B4-BE49-F238E27FC236}">
                <a16:creationId xmlns:a16="http://schemas.microsoft.com/office/drawing/2014/main" id="{9D042666-7B0B-A8A9-8C04-1E2F940FDCA2}"/>
              </a:ext>
            </a:extLst>
          </p:cNvPr>
          <p:cNvPicPr>
            <a:picLocks noChangeAspect="1"/>
          </p:cNvPicPr>
          <p:nvPr/>
        </p:nvPicPr>
        <p:blipFill>
          <a:blip r:embed="rId2"/>
          <a:stretch>
            <a:fillRect/>
          </a:stretch>
        </p:blipFill>
        <p:spPr>
          <a:xfrm>
            <a:off x="2189949" y="-208170"/>
            <a:ext cx="8286750" cy="4735286"/>
          </a:xfrm>
          <a:prstGeom prst="rect">
            <a:avLst/>
          </a:prstGeom>
          <a:effectLst>
            <a:softEdge rad="254000"/>
          </a:effectLst>
        </p:spPr>
      </p:pic>
      <p:sp>
        <p:nvSpPr>
          <p:cNvPr id="7" name="Rectangle 1">
            <a:extLst>
              <a:ext uri="{FF2B5EF4-FFF2-40B4-BE49-F238E27FC236}">
                <a16:creationId xmlns:a16="http://schemas.microsoft.com/office/drawing/2014/main" id="{5BA71E44-C4BF-6D2D-5F58-2E45AD34372D}"/>
              </a:ext>
            </a:extLst>
          </p:cNvPr>
          <p:cNvSpPr>
            <a:spLocks noChangeArrowheads="1"/>
          </p:cNvSpPr>
          <p:nvPr/>
        </p:nvSpPr>
        <p:spPr bwMode="auto">
          <a:xfrm>
            <a:off x="944880" y="5075087"/>
            <a:ext cx="1124712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THE drug lord’s </a:t>
            </a:r>
            <a:r>
              <a:rPr kumimoji="0" lang="en-US" altLang="en-US" sz="1800" b="0" i="0" u="none" strike="noStrike" cap="none" normalizeH="0" baseline="0" dirty="0">
                <a:ln>
                  <a:noFill/>
                </a:ln>
                <a:solidFill>
                  <a:schemeClr val="tx1"/>
                </a:solidFill>
                <a:effectLst/>
                <a:latin typeface="Arial" panose="020B0604020202020204" pitchFamily="34" charset="0"/>
              </a:rPr>
              <a:t>downfall begins when the Peaky gang exposes his hidden cocaine network, unraveling his carefully built empire. As the CID gathers evidence, his allies abandon him, and his once-untraceable operations collapse. In a final blow, Peaky outsmarts him, leading to his arrest, bringing an end to his reign as the elusive drug kingpin.</a:t>
            </a:r>
          </a:p>
        </p:txBody>
      </p:sp>
    </p:spTree>
    <p:extLst>
      <p:ext uri="{BB962C8B-B14F-4D97-AF65-F5344CB8AC3E}">
        <p14:creationId xmlns:p14="http://schemas.microsoft.com/office/powerpoint/2010/main" val="15445221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09F7A5D-6A89-4B0D-42C7-C48A99DDD4A2}"/>
              </a:ext>
            </a:extLst>
          </p:cNvPr>
          <p:cNvSpPr>
            <a:spLocks noChangeArrowheads="1"/>
          </p:cNvSpPr>
          <p:nvPr/>
        </p:nvSpPr>
        <p:spPr bwMode="auto">
          <a:xfrm>
            <a:off x="924561" y="4894470"/>
            <a:ext cx="111759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After solving the case, </a:t>
            </a:r>
            <a:r>
              <a:rPr kumimoji="0" lang="en-US" altLang="en-US" sz="1800" b="0" i="0" u="none" strike="noStrike" cap="none" normalizeH="0" baseline="0" dirty="0" err="1">
                <a:ln>
                  <a:noFill/>
                </a:ln>
                <a:solidFill>
                  <a:schemeClr val="tx1"/>
                </a:solidFill>
                <a:effectLst/>
                <a:latin typeface="Arial" panose="020B0604020202020204" pitchFamily="34" charset="0"/>
              </a:rPr>
              <a:t>Peaky’s</a:t>
            </a:r>
            <a:r>
              <a:rPr kumimoji="0" lang="en-US" altLang="en-US" sz="1800" b="0" i="0" u="none" strike="noStrike" cap="none" normalizeH="0" baseline="0" dirty="0">
                <a:ln>
                  <a:noFill/>
                </a:ln>
                <a:solidFill>
                  <a:schemeClr val="tx1"/>
                </a:solidFill>
                <a:effectLst/>
                <a:latin typeface="Arial" panose="020B0604020202020204" pitchFamily="34" charset="0"/>
              </a:rPr>
              <a:t> gang earns both a hefty reward and immense respect from the authorities and their village. Instead of leaving for the city, they invest the money into uplifting their hometown—supporting local farmers, setting up small businesses, and creating new job opportunities. Their success proves that with determination and unity, prosperity can thrive in their own village, inspiring others to build a better future at home.</a:t>
            </a:r>
          </a:p>
        </p:txBody>
      </p:sp>
      <p:pic>
        <p:nvPicPr>
          <p:cNvPr id="6" name="Picture 5">
            <a:extLst>
              <a:ext uri="{FF2B5EF4-FFF2-40B4-BE49-F238E27FC236}">
                <a16:creationId xmlns:a16="http://schemas.microsoft.com/office/drawing/2014/main" id="{B58AF91B-B594-6627-307E-552EAECB0245}"/>
              </a:ext>
            </a:extLst>
          </p:cNvPr>
          <p:cNvPicPr>
            <a:picLocks noChangeAspect="1"/>
          </p:cNvPicPr>
          <p:nvPr/>
        </p:nvPicPr>
        <p:blipFill>
          <a:blip r:embed="rId2"/>
          <a:stretch>
            <a:fillRect/>
          </a:stretch>
        </p:blipFill>
        <p:spPr>
          <a:xfrm>
            <a:off x="751841" y="0"/>
            <a:ext cx="5171439" cy="4215975"/>
          </a:xfrm>
          <a:prstGeom prst="rect">
            <a:avLst/>
          </a:prstGeom>
        </p:spPr>
      </p:pic>
      <p:pic>
        <p:nvPicPr>
          <p:cNvPr id="8" name="Picture 7">
            <a:extLst>
              <a:ext uri="{FF2B5EF4-FFF2-40B4-BE49-F238E27FC236}">
                <a16:creationId xmlns:a16="http://schemas.microsoft.com/office/drawing/2014/main" id="{9C8B4B0C-3D61-46D3-12B8-B6D5DB2B04AE}"/>
              </a:ext>
            </a:extLst>
          </p:cNvPr>
          <p:cNvPicPr>
            <a:picLocks noChangeAspect="1"/>
          </p:cNvPicPr>
          <p:nvPr/>
        </p:nvPicPr>
        <p:blipFill>
          <a:blip r:embed="rId3"/>
          <a:srcRect r="3459"/>
          <a:stretch/>
        </p:blipFill>
        <p:spPr>
          <a:xfrm>
            <a:off x="5994400" y="-1"/>
            <a:ext cx="6004560" cy="4215975"/>
          </a:xfrm>
          <a:prstGeom prst="rect">
            <a:avLst/>
          </a:prstGeom>
        </p:spPr>
      </p:pic>
      <p:sp>
        <p:nvSpPr>
          <p:cNvPr id="9" name="Title 1">
            <a:extLst>
              <a:ext uri="{FF2B5EF4-FFF2-40B4-BE49-F238E27FC236}">
                <a16:creationId xmlns:a16="http://schemas.microsoft.com/office/drawing/2014/main" id="{E8EAA190-ECCE-AAC6-4072-31DA90B5EB92}"/>
              </a:ext>
            </a:extLst>
          </p:cNvPr>
          <p:cNvSpPr txBox="1">
            <a:spLocks/>
          </p:cNvSpPr>
          <p:nvPr/>
        </p:nvSpPr>
        <p:spPr>
          <a:xfrm>
            <a:off x="1715301" y="4478131"/>
            <a:ext cx="9638196" cy="416339"/>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IN" sz="2800" b="1" dirty="0">
                <a:latin typeface="Perpetua Titling MT" panose="02020502060505020804" pitchFamily="18" charset="0"/>
              </a:rPr>
              <a:t>Back to the village and do the changes </a:t>
            </a:r>
          </a:p>
        </p:txBody>
      </p:sp>
    </p:spTree>
    <p:extLst>
      <p:ext uri="{BB962C8B-B14F-4D97-AF65-F5344CB8AC3E}">
        <p14:creationId xmlns:p14="http://schemas.microsoft.com/office/powerpoint/2010/main" val="1508604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553D-4351-9ECC-D211-EA167111D317}"/>
              </a:ext>
            </a:extLst>
          </p:cNvPr>
          <p:cNvSpPr>
            <a:spLocks noGrp="1"/>
          </p:cNvSpPr>
          <p:nvPr>
            <p:ph type="title"/>
          </p:nvPr>
        </p:nvSpPr>
        <p:spPr>
          <a:xfrm>
            <a:off x="3624580" y="2696210"/>
            <a:ext cx="4942840" cy="1073150"/>
          </a:xfrm>
        </p:spPr>
        <p:txBody>
          <a:bodyPr>
            <a:noAutofit/>
          </a:bodyPr>
          <a:lstStyle/>
          <a:p>
            <a:r>
              <a:rPr lang="en-IN" sz="9600" dirty="0">
                <a:latin typeface="Algerian" panose="04020705040A02060702" pitchFamily="82" charset="0"/>
              </a:rPr>
              <a:t>THE END</a:t>
            </a:r>
          </a:p>
        </p:txBody>
      </p:sp>
    </p:spTree>
    <p:extLst>
      <p:ext uri="{BB962C8B-B14F-4D97-AF65-F5344CB8AC3E}">
        <p14:creationId xmlns:p14="http://schemas.microsoft.com/office/powerpoint/2010/main" val="10363902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72E5-F124-46B6-387A-68546AC9E19C}"/>
              </a:ext>
            </a:extLst>
          </p:cNvPr>
          <p:cNvSpPr>
            <a:spLocks noGrp="1"/>
          </p:cNvSpPr>
          <p:nvPr>
            <p:ph type="title"/>
          </p:nvPr>
        </p:nvSpPr>
        <p:spPr>
          <a:xfrm>
            <a:off x="3723639" y="3352800"/>
            <a:ext cx="4744721" cy="685800"/>
          </a:xfrm>
        </p:spPr>
        <p:txBody>
          <a:bodyPr>
            <a:normAutofit fontScale="90000"/>
          </a:bodyPr>
          <a:lstStyle/>
          <a:p>
            <a:r>
              <a:rPr lang="en-US" b="1" dirty="0"/>
              <a:t>THE VILLAGE HUSTLE</a:t>
            </a:r>
            <a:endParaRPr lang="en-IN" dirty="0"/>
          </a:p>
        </p:txBody>
      </p:sp>
      <p:sp>
        <p:nvSpPr>
          <p:cNvPr id="8" name="TextBox 7">
            <a:extLst>
              <a:ext uri="{FF2B5EF4-FFF2-40B4-BE49-F238E27FC236}">
                <a16:creationId xmlns:a16="http://schemas.microsoft.com/office/drawing/2014/main" id="{B63D6377-41CB-B57D-72C6-645CCD6822DD}"/>
              </a:ext>
            </a:extLst>
          </p:cNvPr>
          <p:cNvSpPr txBox="1"/>
          <p:nvPr/>
        </p:nvSpPr>
        <p:spPr>
          <a:xfrm>
            <a:off x="4820919" y="2106414"/>
            <a:ext cx="2550160" cy="1015663"/>
          </a:xfrm>
          <a:prstGeom prst="rect">
            <a:avLst/>
          </a:prstGeom>
          <a:noFill/>
        </p:spPr>
        <p:txBody>
          <a:bodyPr wrap="square">
            <a:spAutoFit/>
          </a:bodyPr>
          <a:lstStyle/>
          <a:p>
            <a:r>
              <a:rPr lang="en-US" sz="6000" b="1" dirty="0">
                <a:latin typeface="Perpetua Titling MT" panose="02020502060505020804" pitchFamily="18" charset="0"/>
              </a:rPr>
              <a:t>ACT</a:t>
            </a:r>
            <a:r>
              <a:rPr lang="en-US" sz="6000" b="1" dirty="0"/>
              <a:t> 1 </a:t>
            </a:r>
            <a:endParaRPr lang="en-IN" sz="6000" dirty="0"/>
          </a:p>
        </p:txBody>
      </p:sp>
    </p:spTree>
    <p:extLst>
      <p:ext uri="{BB962C8B-B14F-4D97-AF65-F5344CB8AC3E}">
        <p14:creationId xmlns:p14="http://schemas.microsoft.com/office/powerpoint/2010/main" val="26116386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8FAB-452F-69FB-707A-CBEE68103DB5}"/>
              </a:ext>
            </a:extLst>
          </p:cNvPr>
          <p:cNvSpPr>
            <a:spLocks noGrp="1"/>
          </p:cNvSpPr>
          <p:nvPr>
            <p:ph type="title"/>
          </p:nvPr>
        </p:nvSpPr>
        <p:spPr>
          <a:xfrm>
            <a:off x="2554356" y="5612321"/>
            <a:ext cx="7858539" cy="1113184"/>
          </a:xfrm>
        </p:spPr>
        <p:txBody>
          <a:bodyPr>
            <a:noAutofit/>
          </a:bodyPr>
          <a:lstStyle/>
          <a:p>
            <a:pPr algn="ctr"/>
            <a:r>
              <a:rPr lang="en-IN" sz="8000" b="1" dirty="0"/>
              <a:t>THE PEAKY GANG</a:t>
            </a:r>
          </a:p>
        </p:txBody>
      </p:sp>
      <p:pic>
        <p:nvPicPr>
          <p:cNvPr id="9" name="Content Placeholder 8">
            <a:extLst>
              <a:ext uri="{FF2B5EF4-FFF2-40B4-BE49-F238E27FC236}">
                <a16:creationId xmlns:a16="http://schemas.microsoft.com/office/drawing/2014/main" id="{815A4783-F554-1821-9479-D71B6453644A}"/>
              </a:ext>
            </a:extLst>
          </p:cNvPr>
          <p:cNvPicPr>
            <a:picLocks noChangeAspect="1"/>
          </p:cNvPicPr>
          <p:nvPr/>
        </p:nvPicPr>
        <p:blipFill>
          <a:blip r:embed="rId2"/>
          <a:stretch>
            <a:fillRect/>
          </a:stretch>
        </p:blipFill>
        <p:spPr>
          <a:xfrm>
            <a:off x="1898764" y="132495"/>
            <a:ext cx="9169724" cy="5239842"/>
          </a:xfrm>
          <a:prstGeom prst="rect">
            <a:avLst/>
          </a:prstGeom>
        </p:spPr>
      </p:pic>
    </p:spTree>
    <p:extLst>
      <p:ext uri="{BB962C8B-B14F-4D97-AF65-F5344CB8AC3E}">
        <p14:creationId xmlns:p14="http://schemas.microsoft.com/office/powerpoint/2010/main" val="7419321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1AEB-7197-65B6-8D54-5316F3864CB7}"/>
              </a:ext>
            </a:extLst>
          </p:cNvPr>
          <p:cNvSpPr>
            <a:spLocks noGrp="1"/>
          </p:cNvSpPr>
          <p:nvPr>
            <p:ph type="title"/>
          </p:nvPr>
        </p:nvSpPr>
        <p:spPr>
          <a:xfrm>
            <a:off x="1452880" y="320040"/>
            <a:ext cx="9601200" cy="812800"/>
          </a:xfrm>
        </p:spPr>
        <p:txBody>
          <a:bodyPr>
            <a:normAutofit fontScale="90000"/>
          </a:bodyPr>
          <a:lstStyle/>
          <a:p>
            <a:r>
              <a:rPr lang="en-IN" dirty="0"/>
              <a:t>PEAKY GANG INDIVIDUAL PRACTICE OF BODY AND MIND </a:t>
            </a:r>
          </a:p>
        </p:txBody>
      </p:sp>
      <p:pic>
        <p:nvPicPr>
          <p:cNvPr id="5" name="Content Placeholder 4">
            <a:extLst>
              <a:ext uri="{FF2B5EF4-FFF2-40B4-BE49-F238E27FC236}">
                <a16:creationId xmlns:a16="http://schemas.microsoft.com/office/drawing/2014/main" id="{16DA0912-2EBA-EE29-05E1-AB95DC5BF964}"/>
              </a:ext>
            </a:extLst>
          </p:cNvPr>
          <p:cNvPicPr>
            <a:picLocks noGrp="1" noChangeAspect="1"/>
          </p:cNvPicPr>
          <p:nvPr>
            <p:ph idx="1"/>
          </p:nvPr>
        </p:nvPicPr>
        <p:blipFill>
          <a:blip r:embed="rId2"/>
          <a:stretch>
            <a:fillRect/>
          </a:stretch>
        </p:blipFill>
        <p:spPr>
          <a:xfrm>
            <a:off x="1907543" y="1381760"/>
            <a:ext cx="9253222" cy="5287557"/>
          </a:xfrm>
          <a:effectLst>
            <a:softEdge rad="317500"/>
          </a:effectLst>
        </p:spPr>
      </p:pic>
    </p:spTree>
    <p:extLst>
      <p:ext uri="{BB962C8B-B14F-4D97-AF65-F5344CB8AC3E}">
        <p14:creationId xmlns:p14="http://schemas.microsoft.com/office/powerpoint/2010/main" val="20184757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AA4A9D-6DBD-F155-4102-E095B7C5209C}"/>
              </a:ext>
            </a:extLst>
          </p:cNvPr>
          <p:cNvPicPr>
            <a:picLocks noGrp="1" noChangeAspect="1"/>
          </p:cNvPicPr>
          <p:nvPr>
            <p:ph idx="1"/>
          </p:nvPr>
        </p:nvPicPr>
        <p:blipFill>
          <a:blip r:embed="rId2"/>
          <a:stretch>
            <a:fillRect/>
          </a:stretch>
        </p:blipFill>
        <p:spPr>
          <a:xfrm>
            <a:off x="736917" y="450928"/>
            <a:ext cx="5594271" cy="5594271"/>
          </a:xfrm>
        </p:spPr>
      </p:pic>
      <p:pic>
        <p:nvPicPr>
          <p:cNvPr id="11" name="Picture 10">
            <a:extLst>
              <a:ext uri="{FF2B5EF4-FFF2-40B4-BE49-F238E27FC236}">
                <a16:creationId xmlns:a16="http://schemas.microsoft.com/office/drawing/2014/main" id="{9502CB5C-216C-5516-AFEE-75C8F1887A02}"/>
              </a:ext>
            </a:extLst>
          </p:cNvPr>
          <p:cNvPicPr>
            <a:picLocks noChangeAspect="1"/>
          </p:cNvPicPr>
          <p:nvPr/>
        </p:nvPicPr>
        <p:blipFill>
          <a:blip r:embed="rId3"/>
          <a:stretch>
            <a:fillRect/>
          </a:stretch>
        </p:blipFill>
        <p:spPr>
          <a:xfrm>
            <a:off x="6485970" y="450927"/>
            <a:ext cx="5594271" cy="5594271"/>
          </a:xfrm>
          <a:prstGeom prst="rect">
            <a:avLst/>
          </a:prstGeom>
        </p:spPr>
      </p:pic>
    </p:spTree>
    <p:extLst>
      <p:ext uri="{BB962C8B-B14F-4D97-AF65-F5344CB8AC3E}">
        <p14:creationId xmlns:p14="http://schemas.microsoft.com/office/powerpoint/2010/main" val="42914617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675B5A-77BF-D7DF-B4FA-387771884796}"/>
              </a:ext>
            </a:extLst>
          </p:cNvPr>
          <p:cNvPicPr>
            <a:picLocks noGrp="1" noChangeAspect="1"/>
          </p:cNvPicPr>
          <p:nvPr>
            <p:ph idx="1"/>
          </p:nvPr>
        </p:nvPicPr>
        <p:blipFill>
          <a:blip r:embed="rId2"/>
          <a:stretch>
            <a:fillRect/>
          </a:stretch>
        </p:blipFill>
        <p:spPr>
          <a:xfrm>
            <a:off x="6593840" y="317024"/>
            <a:ext cx="5473541" cy="5473541"/>
          </a:xfrm>
        </p:spPr>
      </p:pic>
      <p:pic>
        <p:nvPicPr>
          <p:cNvPr id="7" name="Picture 6">
            <a:extLst>
              <a:ext uri="{FF2B5EF4-FFF2-40B4-BE49-F238E27FC236}">
                <a16:creationId xmlns:a16="http://schemas.microsoft.com/office/drawing/2014/main" id="{74A5C470-DE9A-0BB7-E7E2-72F183DEE70A}"/>
              </a:ext>
            </a:extLst>
          </p:cNvPr>
          <p:cNvPicPr>
            <a:picLocks noChangeAspect="1"/>
          </p:cNvPicPr>
          <p:nvPr/>
        </p:nvPicPr>
        <p:blipFill>
          <a:blip r:embed="rId3"/>
          <a:stretch>
            <a:fillRect/>
          </a:stretch>
        </p:blipFill>
        <p:spPr>
          <a:xfrm>
            <a:off x="920114" y="317024"/>
            <a:ext cx="5473541" cy="5473541"/>
          </a:xfrm>
          <a:prstGeom prst="rect">
            <a:avLst/>
          </a:prstGeom>
        </p:spPr>
      </p:pic>
    </p:spTree>
    <p:extLst>
      <p:ext uri="{BB962C8B-B14F-4D97-AF65-F5344CB8AC3E}">
        <p14:creationId xmlns:p14="http://schemas.microsoft.com/office/powerpoint/2010/main" val="31290634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172-1DE8-A0A0-C572-C350AA6B9B54}"/>
              </a:ext>
            </a:extLst>
          </p:cNvPr>
          <p:cNvSpPr>
            <a:spLocks noGrp="1"/>
          </p:cNvSpPr>
          <p:nvPr>
            <p:ph type="title"/>
          </p:nvPr>
        </p:nvSpPr>
        <p:spPr>
          <a:xfrm>
            <a:off x="833753" y="116840"/>
            <a:ext cx="11003161" cy="644141"/>
          </a:xfrm>
        </p:spPr>
        <p:txBody>
          <a:bodyPr>
            <a:normAutofit fontScale="90000"/>
          </a:bodyPr>
          <a:lstStyle/>
          <a:p>
            <a:r>
              <a:rPr lang="en-IN" dirty="0"/>
              <a:t>TAKING PEOPLES PROBLEM IN PEAKY SPOT</a:t>
            </a:r>
          </a:p>
        </p:txBody>
      </p:sp>
      <p:pic>
        <p:nvPicPr>
          <p:cNvPr id="5" name="Content Placeholder 4">
            <a:extLst>
              <a:ext uri="{FF2B5EF4-FFF2-40B4-BE49-F238E27FC236}">
                <a16:creationId xmlns:a16="http://schemas.microsoft.com/office/drawing/2014/main" id="{A6A5672F-1D05-EE9F-221C-8E690A6520F8}"/>
              </a:ext>
            </a:extLst>
          </p:cNvPr>
          <p:cNvPicPr>
            <a:picLocks noGrp="1" noChangeAspect="1"/>
          </p:cNvPicPr>
          <p:nvPr>
            <p:ph idx="1"/>
          </p:nvPr>
        </p:nvPicPr>
        <p:blipFill>
          <a:blip r:embed="rId2"/>
          <a:stretch>
            <a:fillRect/>
          </a:stretch>
        </p:blipFill>
        <p:spPr>
          <a:xfrm>
            <a:off x="1717040" y="893061"/>
            <a:ext cx="9825235" cy="5614420"/>
          </a:xfrm>
          <a:effectLst>
            <a:softEdge rad="279400"/>
          </a:effectLst>
        </p:spPr>
      </p:pic>
    </p:spTree>
    <p:extLst>
      <p:ext uri="{BB962C8B-B14F-4D97-AF65-F5344CB8AC3E}">
        <p14:creationId xmlns:p14="http://schemas.microsoft.com/office/powerpoint/2010/main" val="34827062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3A58-BF5D-3E03-4143-FA68D0C3F937}"/>
              </a:ext>
            </a:extLst>
          </p:cNvPr>
          <p:cNvSpPr>
            <a:spLocks noGrp="1"/>
          </p:cNvSpPr>
          <p:nvPr>
            <p:ph type="title"/>
          </p:nvPr>
        </p:nvSpPr>
        <p:spPr>
          <a:xfrm>
            <a:off x="1447800" y="5115560"/>
            <a:ext cx="7645400" cy="513080"/>
          </a:xfrm>
        </p:spPr>
        <p:txBody>
          <a:bodyPr>
            <a:normAutofit fontScale="90000"/>
          </a:bodyPr>
          <a:lstStyle/>
          <a:p>
            <a:r>
              <a:rPr lang="en-IN" sz="2800" b="1" dirty="0"/>
              <a:t>GANG RIDING IN A BULLET BIKE TO SOLVE CASES:</a:t>
            </a:r>
          </a:p>
        </p:txBody>
      </p:sp>
      <p:pic>
        <p:nvPicPr>
          <p:cNvPr id="5" name="Content Placeholder 4">
            <a:extLst>
              <a:ext uri="{FF2B5EF4-FFF2-40B4-BE49-F238E27FC236}">
                <a16:creationId xmlns:a16="http://schemas.microsoft.com/office/drawing/2014/main" id="{F2EC67C1-5F9F-92DB-7DB4-BF2FDC19296A}"/>
              </a:ext>
            </a:extLst>
          </p:cNvPr>
          <p:cNvPicPr>
            <a:picLocks noGrp="1" noChangeAspect="1"/>
          </p:cNvPicPr>
          <p:nvPr>
            <p:ph idx="1"/>
          </p:nvPr>
        </p:nvPicPr>
        <p:blipFill>
          <a:blip r:embed="rId2"/>
          <a:stretch>
            <a:fillRect/>
          </a:stretch>
        </p:blipFill>
        <p:spPr>
          <a:xfrm>
            <a:off x="2970696" y="48260"/>
            <a:ext cx="5686287" cy="4886960"/>
          </a:xfrm>
          <a:effectLst>
            <a:softEdge rad="393700"/>
          </a:effectLst>
        </p:spPr>
      </p:pic>
      <p:sp>
        <p:nvSpPr>
          <p:cNvPr id="8" name="TextBox 7">
            <a:extLst>
              <a:ext uri="{FF2B5EF4-FFF2-40B4-BE49-F238E27FC236}">
                <a16:creationId xmlns:a16="http://schemas.microsoft.com/office/drawing/2014/main" id="{842802C9-3418-C4F4-AA6F-8FC98F41105C}"/>
              </a:ext>
            </a:extLst>
          </p:cNvPr>
          <p:cNvSpPr txBox="1"/>
          <p:nvPr/>
        </p:nvSpPr>
        <p:spPr>
          <a:xfrm>
            <a:off x="1447800" y="5476240"/>
            <a:ext cx="10850880" cy="954107"/>
          </a:xfrm>
          <a:prstGeom prst="rect">
            <a:avLst/>
          </a:prstGeom>
          <a:noFill/>
        </p:spPr>
        <p:txBody>
          <a:bodyPr wrap="square" rtlCol="0">
            <a:spAutoFit/>
          </a:bodyPr>
          <a:lstStyle/>
          <a:p>
            <a:r>
              <a:rPr lang="en-US" sz="2800" dirty="0"/>
              <a:t>The entire gang ride around </a:t>
            </a:r>
            <a:r>
              <a:rPr lang="en-US" sz="2800" dirty="0" err="1"/>
              <a:t>te</a:t>
            </a:r>
            <a:r>
              <a:rPr lang="en-US" sz="2800" dirty="0"/>
              <a:t> village lanes in a single bullet bike, to solve the cases and problems of the people </a:t>
            </a:r>
            <a:endParaRPr lang="en-IN" sz="2800" dirty="0"/>
          </a:p>
        </p:txBody>
      </p:sp>
    </p:spTree>
    <p:extLst>
      <p:ext uri="{BB962C8B-B14F-4D97-AF65-F5344CB8AC3E}">
        <p14:creationId xmlns:p14="http://schemas.microsoft.com/office/powerpoint/2010/main" val="10518362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{DB494FBC-0219-4398-90B8-9B945E018CCB}tf10001105</Template>
  <TotalTime>351</TotalTime>
  <Words>970</Words>
  <Application>Microsoft Office PowerPoint</Application>
  <PresentationFormat>Widescreen</PresentationFormat>
  <Paragraphs>50</Paragraphs>
  <Slides>27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Algerian</vt:lpstr>
      <vt:lpstr>Arial</vt:lpstr>
      <vt:lpstr>Arial Black</vt:lpstr>
      <vt:lpstr>Calibri</vt:lpstr>
      <vt:lpstr>Franklin Gothic Book</vt:lpstr>
      <vt:lpstr>Goudy Old Style</vt:lpstr>
      <vt:lpstr>Perpetua Titling MT</vt:lpstr>
      <vt:lpstr>Segoe UI</vt:lpstr>
      <vt:lpstr>Crop</vt:lpstr>
      <vt:lpstr>PEAKY</vt:lpstr>
      <vt:lpstr>PowerPoint Presentation</vt:lpstr>
      <vt:lpstr>THE VILLAGE HUSTLE</vt:lpstr>
      <vt:lpstr>THE PEAKY GANG</vt:lpstr>
      <vt:lpstr>PEAKY GANG INDIVIDUAL PRACTICE OF BODY AND MIND </vt:lpstr>
      <vt:lpstr>PowerPoint Presentation</vt:lpstr>
      <vt:lpstr>PowerPoint Presentation</vt:lpstr>
      <vt:lpstr>TAKING PEOPLES PROBLEM IN PEAKY SPOT</vt:lpstr>
      <vt:lpstr>GANG RIDING IN A BULLET BIKE TO SOLVE CASES:</vt:lpstr>
      <vt:lpstr>PowerPoint Presentation</vt:lpstr>
      <vt:lpstr>In the process of dealing the egg case they disturb the whole hens and, escape without showing their faces to the owner, to maintain their fame </vt:lpstr>
      <vt:lpstr>THE RULE: LEMUR JUMP</vt:lpstr>
      <vt:lpstr>Tackling the DRUG racket</vt:lpstr>
      <vt:lpstr>THE INFLUENCED AND POWERFUL DRUG DEALER FROM VIZAG</vt:lpstr>
      <vt:lpstr>The bike serves as a crucial link in the drug trafficking network, secretly used to transport cocaine across locations, the mega bike which leads to downfall of the entire cocaine network across the country</vt:lpstr>
      <vt:lpstr>MEGA BIKE CAPTURED BY PEAKY GANG </vt:lpstr>
      <vt:lpstr>BRUTALLY BEATEN</vt:lpstr>
      <vt:lpstr>Peaky Gang Enters into Vizag</vt:lpstr>
      <vt:lpstr>CLIMAX BRUTAL FIGHT WITH RASHID GANG</vt:lpstr>
      <vt:lpstr>PEAKY GANG BACK TO HOME </vt:lpstr>
      <vt:lpstr>A HAPPY MEAL WITH THE FAMILY</vt:lpstr>
      <vt:lpstr>The high-stakes final battle with crime, full of fun &amp; chaos</vt:lpstr>
      <vt:lpstr>PowerPoint Presentation</vt:lpstr>
      <vt:lpstr>PowerPoint Presentation</vt:lpstr>
      <vt:lpstr> </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 AVILIKONDA</dc:creator>
  <cp:lastModifiedBy>PRAVEEN AVILIKONDA</cp:lastModifiedBy>
  <cp:revision>2</cp:revision>
  <dcterms:created xsi:type="dcterms:W3CDTF">2025-03-06T06:58:19Z</dcterms:created>
  <dcterms:modified xsi:type="dcterms:W3CDTF">2025-03-08T06:37:29Z</dcterms:modified>
</cp:coreProperties>
</file>